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Roboto"/>
      <p:regular r:id="rId38"/>
      <p:bold r:id="rId39"/>
      <p:italic r:id="rId40"/>
      <p:boldItalic r:id="rId41"/>
    </p:embeddedFont>
    <p:embeddedFont>
      <p:font typeface="La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28FBF0-6BB9-4D08-9105-6A6145A649E9}">
  <a:tblStyle styleId="{8128FBF0-6BB9-4D08-9105-6A6145A649E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783CFED-66C9-40AC-B0DB-496EF5AA093E}"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20" Type="http://schemas.openxmlformats.org/officeDocument/2006/relationships/slide" Target="slides/slide14.xml"/><Relationship Id="rId42" Type="http://schemas.openxmlformats.org/officeDocument/2006/relationships/font" Target="fonts/Lato-regular.fntdata"/><Relationship Id="rId41" Type="http://schemas.openxmlformats.org/officeDocument/2006/relationships/font" Target="fonts/Roboto-boldItalic.fntdata"/><Relationship Id="rId22" Type="http://schemas.openxmlformats.org/officeDocument/2006/relationships/slide" Target="slides/slide16.xml"/><Relationship Id="rId44" Type="http://schemas.openxmlformats.org/officeDocument/2006/relationships/font" Target="fonts/Lato-italic.fntdata"/><Relationship Id="rId21" Type="http://schemas.openxmlformats.org/officeDocument/2006/relationships/slide" Target="slides/slide15.xml"/><Relationship Id="rId43" Type="http://schemas.openxmlformats.org/officeDocument/2006/relationships/font" Target="fonts/Lato-bold.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Roboto-bold.fntdata"/><Relationship Id="rId16" Type="http://schemas.openxmlformats.org/officeDocument/2006/relationships/slide" Target="slides/slide10.xml"/><Relationship Id="rId38" Type="http://schemas.openxmlformats.org/officeDocument/2006/relationships/font" Target="fonts/Roboto-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5bfc02463f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 name="Google Shape;52;g25bfc02463f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Hello everyone! My name is Jamie Park and I’m a grad student at the Van Andel Institute.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this short talk, I would like to share some of our benchmakings of preprocessing packages for CITE-seq workflow. </a:t>
            </a:r>
            <a:endParaRPr/>
          </a:p>
          <a:p>
            <a:pPr indent="0" lvl="0" marL="0" rtl="0" algn="l">
              <a:spcBef>
                <a:spcPts val="0"/>
              </a:spcBef>
              <a:spcAft>
                <a:spcPts val="0"/>
              </a:spcAft>
              <a:buNone/>
            </a:pPr>
            <a:r>
              <a:t/>
            </a:r>
            <a:endParaRPr/>
          </a:p>
        </p:txBody>
      </p:sp>
      <p:sp>
        <p:nvSpPr>
          <p:cNvPr id="53" name="Google Shape;53;g25bfc02463f_1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5ddb0da8bb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5ddb0da8bb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package we tried was dsb, (denoised and scaled by background)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Dsb is a package released last year with publication at Nature comms and the authors identify two major components of noise in droplet-based single cell experiments: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is the protein-specific noise originating from ambient, unbound antibody encapsulated in droplets. </a:t>
            </a:r>
            <a:endParaRPr/>
          </a:p>
          <a:p>
            <a:pPr indent="0" lvl="0" marL="0" rtl="0" algn="l">
              <a:spcBef>
                <a:spcPts val="0"/>
              </a:spcBef>
              <a:spcAft>
                <a:spcPts val="0"/>
              </a:spcAft>
              <a:buNone/>
            </a:pPr>
            <a:r>
              <a:rPr lang="en"/>
              <a:t>Dsb can correct this protein-specific noise by taking into account of protein counts found in empty droplets matrices that are normally discarded. Essentially, the counts of each protein in cell-containing droplets are transformed by subtracting the mean and dividing by the std. deviation of that same protein across empty droplets.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Secondly, dsb is able to reveal celltype-specific noise by identifying the shared variance component associated with isotype antibody controls and background protein counts in each cell. In the PBMC 5K dataeset there are 3 IgG isotype controls, that we can feed it to.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dsb function also automates scaleing and normalizes the dataset as well. It was very well documented and easy to install, so if one has access to the emptydroplets, meaning the raw filtered dataset and had used isotype controls in the antibody cocktail, dsb seems to be a very useful tool.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5db3e53c74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5db3e53c74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dsb workflow requires us to set the threshold of background vs. real cell based on detected protein size and rna size and here, I set the threshold for 2.5 for RNA, and anything thats lower than 1.5 and higher than 3 as empty.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Once we set the empty droplets, we can then run the dsb function. Its worth mentioning that t</a:t>
            </a:r>
            <a:r>
              <a:rPr lang="en">
                <a:solidFill>
                  <a:schemeClr val="dk1"/>
                </a:solidFill>
              </a:rPr>
              <a:t>he dsb function also automates scaling and normalizes the dataset as well. It was very well documented and easy to install, so if one has access to the emptydroplets, meaning the raw filtered dataset and had used isotype controls in the antibody cocktail, dsb can be a very useful tool.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5db3e53c74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5db3e53c74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dsb workflow requires us to set the threshold of background vs. real cell based on detected protein size and rna size and here, I set the threshold for 2.5 for RNA, and anything thats lower than 1.5 and higher than 3 as empty.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Once we set the empty droplets, we can then run the dsb function. Its worth mentioning that the dsb function also automates scaling and normalizes the dataset as well. It was very well documented and easy to install, so if one has access to the emptydroplets, meaning the raw filtered dataset and had used isotype controls in the antibody cocktail, dsb can be a very useful tool.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Then, I plot the density of CD4 in comparison with the original matrix as red, and the decontaminated in blue. </a:t>
            </a:r>
            <a:endParaRPr>
              <a:solidFill>
                <a:schemeClr val="dk1"/>
              </a:solidFill>
            </a:endParaRPr>
          </a:p>
          <a:p>
            <a:pPr indent="0" lvl="0" marL="0" rtl="0" algn="l">
              <a:spcBef>
                <a:spcPts val="0"/>
              </a:spcBef>
              <a:spcAft>
                <a:spcPts val="0"/>
              </a:spcAft>
              <a:buNone/>
            </a:pPr>
            <a:r>
              <a:rPr lang="en">
                <a:solidFill>
                  <a:schemeClr val="dk1"/>
                </a:solidFill>
              </a:rPr>
              <a:t>What we notice here is that we still observe is the trimodality, but the peaks are more distinct, making the thresholding more easier.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c70291a8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5c70291a8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package we tried was decontX that has recently updated to decontPro. </a:t>
            </a:r>
            <a:endParaRPr/>
          </a:p>
          <a:p>
            <a:pPr indent="0" lvl="0" marL="0" rtl="0" algn="l">
              <a:spcBef>
                <a:spcPts val="0"/>
              </a:spcBef>
              <a:spcAft>
                <a:spcPts val="0"/>
              </a:spcAft>
              <a:buNone/>
            </a:pPr>
            <a:r>
              <a:rPr lang="en"/>
              <a:t>DecontPro also recognizes the emptydroplets, but the authors </a:t>
            </a:r>
            <a:r>
              <a:rPr lang="en"/>
              <a:t>identified a new type of artifact in the empty droplets called a “spongelet” which has medium levels of ADT expression but is distinct from ambient noise. The ADT expression levels in the spongelets correlate to ADT expression levels in the background peak of true cells in several datasets, suggesting that they can contribute to background noise along with ambient ADTs.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by using a bayesian hierarchical model, decontPro </a:t>
            </a:r>
            <a:r>
              <a:rPr lang="en"/>
              <a:t>estimates</a:t>
            </a:r>
            <a:r>
              <a:rPr lang="en"/>
              <a:t> the posterior distribution </a:t>
            </a:r>
            <a:r>
              <a:rPr lang="en"/>
              <a:t>estimates</a:t>
            </a:r>
            <a:r>
              <a:rPr lang="en"/>
              <a:t> of the levels of contamination per cell.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context of DecontPro, it's likely that the Bayesian hierarchical model is used to estimate the levels of contamination in the antibody-derived tag (ADT) data. The model probably uses observed data (the ADT counts) and prior knowledge (perhaps about the expected levels of contamination or the properties of "clean" data) to estimate the posterior distribution of the contamination levels.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5c70291a86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5c70291a86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DecontPro, its worth mentioning that it requires cluster information to run its function. So we need to run the </a:t>
            </a:r>
            <a:r>
              <a:rPr lang="en"/>
              <a:t>basic workflow of normalizing, finding variable features, PCA and clustering to run the decontamination. Here’ I’ve used the singlecellexperiment ecosystem packages but I’ve also checked the Seurat workflows are just as viable.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When I’ve plot the densityplot, the background peaks seems to have been parsed out, with little change in distribution of the true cells. </a:t>
            </a:r>
            <a:endParaRPr/>
          </a:p>
          <a:p>
            <a:pPr indent="0" lvl="0" marL="0" rtl="0" algn="l">
              <a:spcBef>
                <a:spcPts val="0"/>
              </a:spcBef>
              <a:spcAft>
                <a:spcPts val="0"/>
              </a:spcAft>
              <a:buNone/>
            </a:pPr>
            <a:r>
              <a:rPr lang="en"/>
              <a:t>For 5000 cells, this took around 1.5hrs to complete the function and almost ran out of memory. So I can imagine decontPro may be difficult to scale.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5c70291a86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5c70291a8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Side by side dsb vs. decontPro looks like this.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Overall, dsb makes the backgrounds peaks more distinct, </a:t>
            </a:r>
            <a:r>
              <a:rPr lang="en"/>
              <a:t>making</a:t>
            </a:r>
            <a:r>
              <a:rPr lang="en"/>
              <a:t> the threshold setting more </a:t>
            </a:r>
            <a:r>
              <a:rPr lang="en"/>
              <a:t>easier. d</a:t>
            </a:r>
            <a:r>
              <a:rPr lang="en"/>
              <a:t>econtPro on the other hand, </a:t>
            </a:r>
            <a:r>
              <a:rPr lang="en"/>
              <a:t>while taking longer, can parse out the background peaks with the true cells relatively unchanged.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5d63f52bbb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5d63f52bbb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also ventured cell-typing packages using CITEseq called scGate.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In flow cytometry, immunologists employ very sophisticated gating schemes to identify specific cell types.</a:t>
            </a:r>
            <a:endParaRPr>
              <a:solidFill>
                <a:schemeClr val="dk1"/>
              </a:solidFill>
            </a:endParaRPr>
          </a:p>
          <a:p>
            <a:pPr indent="0" lvl="0" marL="0" rtl="0" algn="l">
              <a:spcBef>
                <a:spcPts val="0"/>
              </a:spcBef>
              <a:spcAft>
                <a:spcPts val="0"/>
              </a:spcAft>
              <a:buNone/>
            </a:pPr>
            <a:r>
              <a:rPr lang="en">
                <a:solidFill>
                  <a:schemeClr val="dk1"/>
                </a:solidFill>
              </a:rPr>
              <a:t>Here’s a rather simple version of the gating set exported from FlowJo workspace.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scGate can simulate this gating method. </a:t>
            </a:r>
            <a:endParaRPr/>
          </a:p>
          <a:p>
            <a:pPr indent="0" lvl="0" marL="0" rtl="0" algn="l">
              <a:spcBef>
                <a:spcPts val="0"/>
              </a:spcBef>
              <a:spcAft>
                <a:spcPts val="0"/>
              </a:spcAft>
              <a:buClr>
                <a:schemeClr val="dk1"/>
              </a:buClr>
              <a:buSzPts val="1100"/>
              <a:buFont typeface="Arial"/>
              <a:buNone/>
            </a:pPr>
            <a:r>
              <a:rPr lang="en"/>
              <a:t>Normally, in sc analysis, the investigator would use classical markers to identify specific cell populations from heterogeneous sc datasets to identify and label clusters projected in UMAP. </a:t>
            </a:r>
            <a:r>
              <a:rPr lang="en"/>
              <a:t>scGate is an algorithm that automates and simplifies this process by not requiring training data or reference gene expression profiles. What’s great for us was that it can also take in other modalities, including CITE-seq data.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(scGate is implemented as an R package and integrated with the Seurat framework, making it an intuitive tool to isolate cell populations of interest from heterogeneous single-cell datasets.)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5db3e53c7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5db3e53c7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also ventured cell-typing packages using CITEseq called scGate.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In flow cytometry, immunologists employ very sophisticated gating schemes to identify specific cell types.</a:t>
            </a:r>
            <a:endParaRPr>
              <a:solidFill>
                <a:schemeClr val="dk1"/>
              </a:solidFill>
            </a:endParaRPr>
          </a:p>
          <a:p>
            <a:pPr indent="0" lvl="0" marL="0" rtl="0" algn="l">
              <a:spcBef>
                <a:spcPts val="0"/>
              </a:spcBef>
              <a:spcAft>
                <a:spcPts val="0"/>
              </a:spcAft>
              <a:buNone/>
            </a:pPr>
            <a:r>
              <a:rPr lang="en">
                <a:solidFill>
                  <a:schemeClr val="dk1"/>
                </a:solidFill>
              </a:rPr>
              <a:t>Here’s a rather simple version of the gating set exported from FlowJo workspace.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scGate can simulate this gating method. </a:t>
            </a:r>
            <a:endParaRPr/>
          </a:p>
          <a:p>
            <a:pPr indent="0" lvl="0" marL="0" rtl="0" algn="l">
              <a:spcBef>
                <a:spcPts val="0"/>
              </a:spcBef>
              <a:spcAft>
                <a:spcPts val="0"/>
              </a:spcAft>
              <a:buClr>
                <a:schemeClr val="dk1"/>
              </a:buClr>
              <a:buSzPts val="1100"/>
              <a:buFont typeface="Arial"/>
              <a:buNone/>
            </a:pPr>
            <a:r>
              <a:rPr lang="en"/>
              <a:t>Normally, in sc analysis, the investigator would use classical markers to identify specific cell populations and label clusters projected in UMAP. scGate is an algorithm that simplifies this process by not requiring training data or reference gene expression profiles. What was great for us was that it can also take in other modalities, including CITE-seq data.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5d63f52bbb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5d63f52bbb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using scGate, we manually created a gate with positive markers for T-cells and negative markers for B-cells and other myeloid cells.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While scGate currently has default gating schemes for PBMC data, its annotation is in genes. Also, most of the </a:t>
            </a:r>
            <a:r>
              <a:rPr lang="en"/>
              <a:t>marker</a:t>
            </a:r>
            <a:r>
              <a:rPr lang="en"/>
              <a:t> genes are not encoding the cellsurface markers used for CITE-seq, so for annotating based on cell-surface markers, we had to manually make our own gating </a:t>
            </a:r>
            <a:r>
              <a:rPr lang="en"/>
              <a:t>schemes. Based on our gating we noticed that not all of the T-cells in the cluster could be labelled as ‘pure’.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38109d8a21_3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38109d8a21_3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that we had benchmarked these 3 packages, we sought to decontaminate *AND* annotate cell types, on a more real experiment.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315456dcf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315456dcf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So what is CITE-seq?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CITE-seq is essentially single-cell RNA sequencing augmented with ADT, or antibody-derived tags. This innovation allows for simultaneous profiling of both the transcriptome and proteome at the single-cell level. CITE-seq was initially developed at the New York Genome Center in 2017, where it was first described in a paper published in Nature Biotechnology. The process involves incubating the cells with these oligonucleotide-labelled antibody cocktails, which act as unique barcodes for each protein of interest. Then, after microfluidics, cell lysis, reverse transcriptase, we can co-sequencing cell surface protein ADTs along with the single-cell transcriptome.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As of 2023, many variations of CITE-seq have been developed, each with its own unique advantages. However, the common advantage they share is the significant improvement they bring to the classification of cell types and states in complex tissues. This is especially valuable in scenarios where the transcriptome and proteome might provide discordant information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These oligonucleotides act as unique barcodes for each protein of interest. So following microfluidics, cell lysis and reverse transcription, the mRNA and the oligonucleotides attached to the antibodies are co-sequenced.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This way, CITE-seq can provides a comprehensive view of both the transcriptome and surface proteome of each single cell in a sample. This method can significantly improve the classification of cell types and states in complex tissues and in scenarios where the transcriptome and proteome might provide discordant information.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38109d8a21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38109d8a21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5bfc02463f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5bfc02463f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5bfc02463f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5bfc02463f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Biorender this please…</a:t>
            </a:r>
            <a:endParaRPr/>
          </a:p>
          <a:p>
            <a:pPr indent="-298450" lvl="0" marL="457200" rtl="0" algn="l">
              <a:spcBef>
                <a:spcPts val="0"/>
              </a:spcBef>
              <a:spcAft>
                <a:spcPts val="0"/>
              </a:spcAft>
              <a:buSzPts val="1100"/>
              <a:buAutoNum type="arabicPeriod"/>
            </a:pPr>
            <a:r>
              <a:rPr lang="en"/>
              <a:t>Mair et al., needs conclusion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38109d8a21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38109d8a21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5c70291a86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5c70291a8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542344b52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542344b52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Flow results from flow sorting B cells in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5bfc02463f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5bfc02463f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5bfc02463f_1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5bfc02463f_1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Lower the gate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5bfc02463f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5bfc02463f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542344b52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542344b52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5ddb0da8b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5ddb0da8b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While CITE-seq can be an incredibly powerful tool for characterizing samples at the single-cell resolution, the preprocessing of CITE-seq data remains an active area of research. The strategies used for preprocessing can significantly influence cell type annotations, differential gene expression detection, and various other downstream analyses.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 primary focus of this ongoing research involves addressing the removal of background noise, in CITE-seq data.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Given that CITE-seq is an antibody-based technique, it can introduce a substantial amount of noise into the data.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To illustrate, consider a scenario where CD4 expression is plotted as a density plot in CITE-seq data.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result is a trimodal distribution where the first peak does not necessarily represent real cells such as monocytes or T-cells.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Instead, this peak is reflects ambient antibodies that were encapsulated within the droplet during the experiment.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highlights the need for effective strategies to identify and remove such background noise, thereby ensuring the reliability and validity of the results obtained from CITE-seq</a:t>
            </a:r>
            <a:endParaRPr>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37fd39e98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37fd39e98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542b21952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2542b21952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5db3e53c7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5db3e53c74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While CITE-seq can be an incredibly powerful tool for characterizing samples at the single-cell resolution, the preprocessing of CITE-seq data remains an active area of research. The strategies used for preprocessing can significantly influence cell type annotations, differential gene expression detection, and various other downstream analyses.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 primary focus of this ongoing research involves addressing the removal of background noise, in CITE-seq data.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Given that CITE-seq is an antibody-based technique, it can introduce a substantial amount of noise into the data.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 illustrate, consider a scenario where CD4 expression is plotted as a density plot in CITE-seq data. </a:t>
            </a:r>
            <a:endParaRPr>
              <a:solidFill>
                <a:schemeClr val="dk1"/>
              </a:solidFill>
            </a:endParaRPr>
          </a:p>
          <a:p>
            <a:pPr indent="0" lvl="0" marL="0" rtl="0" algn="l">
              <a:spcBef>
                <a:spcPts val="0"/>
              </a:spcBef>
              <a:spcAft>
                <a:spcPts val="0"/>
              </a:spcAft>
              <a:buNone/>
            </a:pPr>
            <a:r>
              <a:rPr lang="en">
                <a:solidFill>
                  <a:schemeClr val="dk1"/>
                </a:solidFill>
              </a:rPr>
              <a:t>The result is a trimodal distribution where the first peak does not necessarily represent real cells such as monocytes or T-cells.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Instead, this peak is reflects ambient antibodies that were encapsulated within the droplet during the experiment.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This highlights the need for effective strategies to identify and remove such background noise, thereby ensuring the reliability and validity of the results obtained from CITE-seq</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5db3e53c74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5db3e53c74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While CITE-seq can be an incredibly powerful tool for characterizing samples at the single-cell resolution, the preprocessing of CITE-seq data remains an active area of research. The strategies used for preprocessing can significantly influence cell type annotations, differential gene expression detection, and various other downstream analyses.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 primary focus of this ongoing research involves addressing the removal of background noise, in CITE-seq data.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Given that CITE-seq is an antibody-based technique, it can introduce a substantial amount of noise into the data.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 illustrate, consider a scenario where CD4 expression is plotted as a density plot in CITE-seq data. </a:t>
            </a:r>
            <a:endParaRPr>
              <a:solidFill>
                <a:schemeClr val="dk1"/>
              </a:solidFill>
            </a:endParaRPr>
          </a:p>
          <a:p>
            <a:pPr indent="0" lvl="0" marL="0" rtl="0" algn="l">
              <a:spcBef>
                <a:spcPts val="0"/>
              </a:spcBef>
              <a:spcAft>
                <a:spcPts val="0"/>
              </a:spcAft>
              <a:buNone/>
            </a:pPr>
            <a:r>
              <a:rPr lang="en">
                <a:solidFill>
                  <a:schemeClr val="dk1"/>
                </a:solidFill>
              </a:rPr>
              <a:t>The result is a trimodal distribution where the first peak does not necessarily represent real cells such as monocytes or T-cells.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Instead, this peak is reflects ambient antibodies that were encapsulated within the droplet during the experiment.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This highlights the need for effective strategies to identify and remove such background noise, thereby ensuring the reliability and validity of the results obtained from CITE-seq</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5db3e53c7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5db3e53c7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So over the past few years, multiple groups have developed computational packages that leverage statistical methods to estimate and eliminate these unwanted background signals, improving rigor and reproducibility in CITE-seq data analysis.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Several of these toolkits are publicly available and have been used within the scientific community. For the purposes of our discussion today, I'd like to focus on two specific methods, namely 'dsb' and 'decontX' two packages in R that  We've benchmarked these tools as part of a CITE-seq preprocessing workflow, and I'm excited to share our findings with you.</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5d63f52bbb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5d63f52bbb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reference dataset, I used the well-known PBMC dataset thats publicly available from Genomics 10X with ample documentation and QC metrics.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Additionally, I wanted to test the practicability of these packages from the perspective of a bench scientist, so I wanted it run on my beat up laptop.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5ddb0da8b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5ddb0da8b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first package we tried was dsb, (denoised and scaled by background)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Dsb is a package released last year with publication at Nature comms and the authors identify two major components of noise in droplet-based single cell experiments: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First is the protein-specific noise originating from ambient, unbound antibody encapsulated in droplets.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Dsb can correct this protein-specific noise by taking into account of protein counts found in empty droplets matrices that are normally discarded. Essentially, the counts of each protein in cell-containing droplets are transformed by subtracting the mean and dividing by the std. deviation of that same protein across empty droplets.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Secondly, dsb is able to reveal celltype-specific noise by identifying the shared variance component associated with isotype antibody controls and background protein counts in each cell. In the PBMC 5K dataeset there are 3 IgG isotype controls, that we can feed it to.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dsb function also automates scaleing and normalizes the dataset as well. It was very well documented and easy to install, so if one has access to the emptydroplets, meaning the raw filtered dataset and had used isotype controls in the antibody cocktail, dsb seems to be a very useful tool.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ddb0da8bb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ddb0da8bb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first package we tried was dsb, (denoised and scaled by background)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Dsb is a package released last year with publication at Nature comms and the authors identify two major components of noise in droplet-based single cell experiments: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First is the protein-specific noise originating from ambient, unbound antibody encapsulated in droplets.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Dsb can correct this protein-specific noise by taking into account of protein counts found in empty droplets matrices that are normally discarded. Essentially, the counts of each protein in cell-containing droplets are transformed by subtracting the mean and dividing by the std. deviation of that same protein across empty droplets.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Secondly, dsb is able to reveal celltype-specific noise by identifying the shared variance component associated with isotype antibody controls and background protein counts in each cell. In the PBMC 5K dataeset there are 3 IgG isotype controls, that we can feed it to.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dsb function also automates scaleing and normalizes the dataset as well. It was very well documented and easy to install, so if one has access to the emptydroplets, meaning the raw filtered dataset and had used isotype controls in the antibody cocktail, dsb seems to be a very useful tool.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7.png"/><Relationship Id="rId5"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3.png"/><Relationship Id="rId4" Type="http://schemas.openxmlformats.org/officeDocument/2006/relationships/image" Target="../media/image31.png"/><Relationship Id="rId5" Type="http://schemas.openxmlformats.org/officeDocument/2006/relationships/hyperlink" Target="https://doi.org/10.1038/s41592-020-01050-x" TargetMode="External"/><Relationship Id="rId6" Type="http://schemas.openxmlformats.org/officeDocument/2006/relationships/hyperlink" Target="https://doi.org/10.1093/bioinformatics/btac141" TargetMode="External"/><Relationship Id="rId7"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20.png"/><Relationship Id="rId4" Type="http://schemas.openxmlformats.org/officeDocument/2006/relationships/image" Target="../media/image27.png"/><Relationship Id="rId5" Type="http://schemas.openxmlformats.org/officeDocument/2006/relationships/image" Target="../media/image3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22.png"/><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0.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9.png"/><Relationship Id="rId4" Type="http://schemas.openxmlformats.org/officeDocument/2006/relationships/image" Target="../media/image3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 Id="rId4" Type="http://schemas.openxmlformats.org/officeDocument/2006/relationships/image" Target="../media/image3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7.pn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7.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4" name="Shape 54"/>
        <p:cNvGrpSpPr/>
        <p:nvPr/>
      </p:nvGrpSpPr>
      <p:grpSpPr>
        <a:xfrm>
          <a:off x="0" y="0"/>
          <a:ext cx="0" cy="0"/>
          <a:chOff x="0" y="0"/>
          <a:chExt cx="0" cy="0"/>
        </a:xfrm>
      </p:grpSpPr>
      <p:sp>
        <p:nvSpPr>
          <p:cNvPr id="55" name="Google Shape;55;p13"/>
          <p:cNvSpPr txBox="1"/>
          <p:nvPr/>
        </p:nvSpPr>
        <p:spPr>
          <a:xfrm>
            <a:off x="251375" y="986150"/>
            <a:ext cx="8297100" cy="263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Clr>
                <a:schemeClr val="dk1"/>
              </a:buClr>
              <a:buSzPts val="1100"/>
              <a:buFont typeface="Arial"/>
              <a:buNone/>
            </a:pPr>
            <a:r>
              <a:t/>
            </a:r>
            <a:endParaRPr sz="3000">
              <a:solidFill>
                <a:schemeClr val="dk1"/>
              </a:solidFill>
            </a:endParaRPr>
          </a:p>
          <a:p>
            <a:pPr indent="0" lvl="0" marL="0" marR="0" rtl="0" algn="l">
              <a:spcBef>
                <a:spcPts val="0"/>
              </a:spcBef>
              <a:spcAft>
                <a:spcPts val="0"/>
              </a:spcAft>
              <a:buNone/>
            </a:pPr>
            <a:r>
              <a:rPr b="1" lang="en" sz="2800">
                <a:solidFill>
                  <a:srgbClr val="555555"/>
                </a:solidFill>
                <a:highlight>
                  <a:srgbClr val="FFFFFF"/>
                </a:highlight>
              </a:rPr>
              <a:t>INJECTING RIGOR AND REPRODUCIBILITY INTO </a:t>
            </a:r>
            <a:r>
              <a:rPr b="1" i="1" lang="en" sz="2800">
                <a:solidFill>
                  <a:srgbClr val="555555"/>
                </a:solidFill>
                <a:highlight>
                  <a:srgbClr val="FFFFFF"/>
                </a:highlight>
              </a:rPr>
              <a:t>CITE-SEQ</a:t>
            </a:r>
            <a:r>
              <a:rPr b="1" lang="en" sz="2800">
                <a:solidFill>
                  <a:srgbClr val="555555"/>
                </a:solidFill>
                <a:highlight>
                  <a:srgbClr val="FFFFFF"/>
                </a:highlight>
              </a:rPr>
              <a:t> WORKFLOWS:</a:t>
            </a:r>
            <a:endParaRPr b="1" sz="2800">
              <a:solidFill>
                <a:srgbClr val="555555"/>
              </a:solidFill>
              <a:highlight>
                <a:srgbClr val="FFFFFF"/>
              </a:highlight>
            </a:endParaRPr>
          </a:p>
          <a:p>
            <a:pPr indent="0" lvl="0" marL="0" marR="0" rtl="0" algn="l">
              <a:spcBef>
                <a:spcPts val="0"/>
              </a:spcBef>
              <a:spcAft>
                <a:spcPts val="0"/>
              </a:spcAft>
              <a:buNone/>
            </a:pPr>
            <a:r>
              <a:rPr b="1" lang="en" sz="2100">
                <a:solidFill>
                  <a:srgbClr val="555555"/>
                </a:solidFill>
                <a:highlight>
                  <a:srgbClr val="FFFFFF"/>
                </a:highlight>
              </a:rPr>
              <a:t>DECONTAMINATION AND IN SILICO GATING APPROACHES</a:t>
            </a:r>
            <a:endParaRPr sz="3300">
              <a:solidFill>
                <a:schemeClr val="dk1"/>
              </a:solidFill>
            </a:endParaRPr>
          </a:p>
          <a:p>
            <a:pPr indent="0" lvl="0" marL="0" marR="0" rtl="0" algn="l">
              <a:spcBef>
                <a:spcPts val="0"/>
              </a:spcBef>
              <a:spcAft>
                <a:spcPts val="0"/>
              </a:spcAft>
              <a:buNone/>
            </a:pPr>
            <a:r>
              <a:t/>
            </a:r>
            <a:endParaRPr sz="3000">
              <a:solidFill>
                <a:schemeClr val="dk1"/>
              </a:solidFill>
            </a:endParaRPr>
          </a:p>
          <a:p>
            <a:pPr indent="0" lvl="0" marL="0" marR="0" rtl="0" algn="l">
              <a:spcBef>
                <a:spcPts val="0"/>
              </a:spcBef>
              <a:spcAft>
                <a:spcPts val="0"/>
              </a:spcAft>
              <a:buNone/>
            </a:pPr>
            <a:r>
              <a:t/>
            </a:r>
            <a:endParaRPr sz="3000">
              <a:solidFill>
                <a:schemeClr val="dk1"/>
              </a:solidFill>
            </a:endParaRPr>
          </a:p>
        </p:txBody>
      </p:sp>
      <p:sp>
        <p:nvSpPr>
          <p:cNvPr id="56" name="Google Shape;56;p13"/>
          <p:cNvSpPr txBox="1"/>
          <p:nvPr/>
        </p:nvSpPr>
        <p:spPr>
          <a:xfrm>
            <a:off x="354566" y="3297115"/>
            <a:ext cx="7298400" cy="10698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800">
                <a:solidFill>
                  <a:schemeClr val="dk1"/>
                </a:solidFill>
              </a:rPr>
              <a:t>Jamie Park</a:t>
            </a:r>
            <a:r>
              <a:rPr i="1" lang="en" sz="1800">
                <a:solidFill>
                  <a:schemeClr val="dk1"/>
                </a:solidFill>
              </a:rPr>
              <a:t>/</a:t>
            </a:r>
            <a:r>
              <a:rPr lang="en" sz="1800">
                <a:solidFill>
                  <a:schemeClr val="dk1"/>
                </a:solidFill>
              </a:rPr>
              <a:t>Ava Jensen, </a:t>
            </a:r>
            <a:r>
              <a:rPr lang="en" sz="1800">
                <a:solidFill>
                  <a:schemeClr val="dk1"/>
                </a:solidFill>
              </a:rPr>
              <a:t>Tim Triche</a:t>
            </a:r>
            <a:endParaRPr sz="1800">
              <a:solidFill>
                <a:schemeClr val="dk1"/>
              </a:solidFill>
            </a:endParaRPr>
          </a:p>
          <a:p>
            <a:pPr indent="0" lvl="0" marL="0" marR="0" rtl="0" algn="l">
              <a:spcBef>
                <a:spcPts val="0"/>
              </a:spcBef>
              <a:spcAft>
                <a:spcPts val="0"/>
              </a:spcAft>
              <a:buNone/>
            </a:pPr>
            <a:r>
              <a:rPr lang="en" sz="1800">
                <a:solidFill>
                  <a:schemeClr val="dk1"/>
                </a:solidFill>
              </a:rPr>
              <a:t>Van Andel Institute Graduate School</a:t>
            </a:r>
            <a:endParaRPr sz="1500"/>
          </a:p>
          <a:p>
            <a:pPr indent="0" lvl="0" marL="0" marR="0" rtl="0" algn="l">
              <a:spcBef>
                <a:spcPts val="0"/>
              </a:spcBef>
              <a:spcAft>
                <a:spcPts val="0"/>
              </a:spcAft>
              <a:buNone/>
            </a:pPr>
            <a:r>
              <a:t/>
            </a:r>
            <a:endParaRPr sz="1400">
              <a:solidFill>
                <a:schemeClr val="dk1"/>
              </a:solidFill>
            </a:endParaRPr>
          </a:p>
          <a:p>
            <a:pPr indent="0" lvl="0" marL="0" marR="0" rtl="0" algn="l">
              <a:spcBef>
                <a:spcPts val="0"/>
              </a:spcBef>
              <a:spcAft>
                <a:spcPts val="0"/>
              </a:spcAft>
              <a:buNone/>
            </a:pPr>
            <a:r>
              <a:t/>
            </a:r>
            <a:endParaRPr sz="1500">
              <a:solidFill>
                <a:schemeClr val="dk1"/>
              </a:solidFill>
              <a:latin typeface="Lato"/>
              <a:ea typeface="Lato"/>
              <a:cs typeface="Lato"/>
              <a:sym typeface="Lato"/>
            </a:endParaRPr>
          </a:p>
        </p:txBody>
      </p:sp>
      <p:pic>
        <p:nvPicPr>
          <p:cNvPr id="57" name="Google Shape;57;p13"/>
          <p:cNvPicPr preferRelativeResize="0"/>
          <p:nvPr/>
        </p:nvPicPr>
        <p:blipFill rotWithShape="1">
          <a:blip r:embed="rId3">
            <a:alphaModFix/>
          </a:blip>
          <a:srcRect b="0" l="0" r="0" t="0"/>
          <a:stretch/>
        </p:blipFill>
        <p:spPr>
          <a:xfrm>
            <a:off x="354577" y="338373"/>
            <a:ext cx="2278800" cy="7308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2"/>
          <p:cNvPicPr preferRelativeResize="0"/>
          <p:nvPr/>
        </p:nvPicPr>
        <p:blipFill>
          <a:blip r:embed="rId3">
            <a:alphaModFix/>
          </a:blip>
          <a:stretch>
            <a:fillRect/>
          </a:stretch>
        </p:blipFill>
        <p:spPr>
          <a:xfrm>
            <a:off x="1343750" y="1642947"/>
            <a:ext cx="3838250" cy="1319702"/>
          </a:xfrm>
          <a:prstGeom prst="rect">
            <a:avLst/>
          </a:prstGeom>
          <a:noFill/>
          <a:ln>
            <a:noFill/>
          </a:ln>
        </p:spPr>
      </p:pic>
      <p:sp>
        <p:nvSpPr>
          <p:cNvPr id="146" name="Google Shape;14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20"/>
              <a:t>dsb uses empty droplet ADT expression to estimate noise. </a:t>
            </a:r>
            <a:endParaRPr sz="2520"/>
          </a:p>
        </p:txBody>
      </p:sp>
      <p:sp>
        <p:nvSpPr>
          <p:cNvPr id="147" name="Google Shape;147;p22"/>
          <p:cNvSpPr txBox="1"/>
          <p:nvPr>
            <p:ph idx="1" type="body"/>
          </p:nvPr>
        </p:nvSpPr>
        <p:spPr>
          <a:xfrm>
            <a:off x="4994100" y="1118150"/>
            <a:ext cx="3838200" cy="392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types of noise :</a:t>
            </a:r>
            <a:endParaRPr/>
          </a:p>
          <a:p>
            <a:pPr indent="-342900" lvl="0" marL="457200" rtl="0" algn="l">
              <a:spcBef>
                <a:spcPts val="1200"/>
              </a:spcBef>
              <a:spcAft>
                <a:spcPts val="0"/>
              </a:spcAft>
              <a:buSzPts val="1800"/>
              <a:buAutoNum type="arabicParenR"/>
            </a:pPr>
            <a:r>
              <a:rPr lang="en"/>
              <a:t>Protein-specific noise from ambient antibodies </a:t>
            </a:r>
            <a:endParaRPr/>
          </a:p>
          <a:p>
            <a:pPr indent="0" lvl="0" marL="0" rtl="0" algn="l">
              <a:spcBef>
                <a:spcPts val="1200"/>
              </a:spcBef>
              <a:spcAft>
                <a:spcPts val="0"/>
              </a:spcAft>
              <a:buNone/>
            </a:pPr>
            <a:r>
              <a:rPr lang="en"/>
              <a:t>Can be estimated from “</a:t>
            </a:r>
            <a:r>
              <a:rPr lang="en">
                <a:solidFill>
                  <a:srgbClr val="FF0000"/>
                </a:solidFill>
              </a:rPr>
              <a:t>emptydrop</a:t>
            </a:r>
            <a:r>
              <a:rPr lang="en"/>
              <a:t>” raw matrices. </a:t>
            </a:r>
            <a:endParaRPr/>
          </a:p>
          <a:p>
            <a:pPr indent="-342900" lvl="0" marL="457200" rtl="0" algn="l">
              <a:spcBef>
                <a:spcPts val="1200"/>
              </a:spcBef>
              <a:spcAft>
                <a:spcPts val="0"/>
              </a:spcAft>
              <a:buSzPts val="1800"/>
              <a:buAutoNum type="arabicParenR"/>
            </a:pPr>
            <a:r>
              <a:rPr lang="en"/>
              <a:t>droplet/cell-specific noise </a:t>
            </a:r>
            <a:endParaRPr/>
          </a:p>
          <a:p>
            <a:pPr indent="0" lvl="0" marL="0" rtl="0" algn="l">
              <a:spcBef>
                <a:spcPts val="1200"/>
              </a:spcBef>
              <a:spcAft>
                <a:spcPts val="1200"/>
              </a:spcAft>
              <a:buNone/>
            </a:pPr>
            <a:r>
              <a:rPr lang="en"/>
              <a:t>Can be revealed by the shared variance component with</a:t>
            </a:r>
            <a:r>
              <a:rPr lang="en">
                <a:solidFill>
                  <a:srgbClr val="FF0000"/>
                </a:solidFill>
              </a:rPr>
              <a:t> isotype antibody controls</a:t>
            </a:r>
            <a:endParaRPr>
              <a:solidFill>
                <a:srgbClr val="FF0000"/>
              </a:solidFill>
            </a:endParaRPr>
          </a:p>
        </p:txBody>
      </p:sp>
      <p:pic>
        <p:nvPicPr>
          <p:cNvPr id="148" name="Google Shape;148;p22"/>
          <p:cNvPicPr preferRelativeResize="0"/>
          <p:nvPr/>
        </p:nvPicPr>
        <p:blipFill>
          <a:blip r:embed="rId4">
            <a:alphaModFix/>
          </a:blip>
          <a:stretch>
            <a:fillRect/>
          </a:stretch>
        </p:blipFill>
        <p:spPr>
          <a:xfrm>
            <a:off x="67350" y="3107475"/>
            <a:ext cx="4504650" cy="1931558"/>
          </a:xfrm>
          <a:prstGeom prst="rect">
            <a:avLst/>
          </a:prstGeom>
          <a:noFill/>
          <a:ln>
            <a:noFill/>
          </a:ln>
        </p:spPr>
      </p:pic>
      <p:pic>
        <p:nvPicPr>
          <p:cNvPr id="149" name="Google Shape;149;p22"/>
          <p:cNvPicPr preferRelativeResize="0"/>
          <p:nvPr/>
        </p:nvPicPr>
        <p:blipFill>
          <a:blip r:embed="rId5">
            <a:alphaModFix/>
          </a:blip>
          <a:stretch>
            <a:fillRect/>
          </a:stretch>
        </p:blipFill>
        <p:spPr>
          <a:xfrm>
            <a:off x="311700" y="1799700"/>
            <a:ext cx="1039526" cy="902025"/>
          </a:xfrm>
          <a:prstGeom prst="rect">
            <a:avLst/>
          </a:prstGeom>
          <a:noFill/>
          <a:ln>
            <a:noFill/>
          </a:ln>
        </p:spPr>
      </p:pic>
      <p:sp>
        <p:nvSpPr>
          <p:cNvPr id="150" name="Google Shape;150;p22"/>
          <p:cNvSpPr txBox="1"/>
          <p:nvPr/>
        </p:nvSpPr>
        <p:spPr>
          <a:xfrm>
            <a:off x="7623600" y="4865675"/>
            <a:ext cx="1520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Mule.et al, 2022</a:t>
            </a:r>
            <a:endParaRPr sz="1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dsb decontaminated vs. raw ADT expression (CD4) </a:t>
            </a:r>
            <a:endParaRPr/>
          </a:p>
        </p:txBody>
      </p:sp>
      <p:pic>
        <p:nvPicPr>
          <p:cNvPr id="156" name="Google Shape;156;p23"/>
          <p:cNvPicPr preferRelativeResize="0"/>
          <p:nvPr/>
        </p:nvPicPr>
        <p:blipFill>
          <a:blip r:embed="rId3">
            <a:alphaModFix/>
          </a:blip>
          <a:stretch>
            <a:fillRect/>
          </a:stretch>
        </p:blipFill>
        <p:spPr>
          <a:xfrm>
            <a:off x="91650" y="1426588"/>
            <a:ext cx="4267201" cy="263670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dsb decontaminated vs. raw ADT expression (CD4) </a:t>
            </a:r>
            <a:endParaRPr/>
          </a:p>
        </p:txBody>
      </p:sp>
      <p:sp>
        <p:nvSpPr>
          <p:cNvPr id="162" name="Google Shape;162;p24"/>
          <p:cNvSpPr txBox="1"/>
          <p:nvPr>
            <p:ph idx="1" type="body"/>
          </p:nvPr>
        </p:nvSpPr>
        <p:spPr>
          <a:xfrm>
            <a:off x="5204400" y="4415455"/>
            <a:ext cx="3627900" cy="6153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1200"/>
              </a:spcAft>
              <a:buNone/>
            </a:pPr>
            <a:r>
              <a:rPr lang="en"/>
              <a:t>Output matrix was exponentiated for density plot comparison. </a:t>
            </a:r>
            <a:endParaRPr/>
          </a:p>
        </p:txBody>
      </p:sp>
      <p:pic>
        <p:nvPicPr>
          <p:cNvPr id="163" name="Google Shape;163;p24"/>
          <p:cNvPicPr preferRelativeResize="0"/>
          <p:nvPr/>
        </p:nvPicPr>
        <p:blipFill>
          <a:blip r:embed="rId3">
            <a:alphaModFix/>
          </a:blip>
          <a:stretch>
            <a:fillRect/>
          </a:stretch>
        </p:blipFill>
        <p:spPr>
          <a:xfrm>
            <a:off x="4470750" y="1426606"/>
            <a:ext cx="4673250" cy="2887593"/>
          </a:xfrm>
          <a:prstGeom prst="rect">
            <a:avLst/>
          </a:prstGeom>
          <a:noFill/>
          <a:ln>
            <a:noFill/>
          </a:ln>
        </p:spPr>
      </p:pic>
      <p:pic>
        <p:nvPicPr>
          <p:cNvPr id="164" name="Google Shape;164;p24"/>
          <p:cNvPicPr preferRelativeResize="0"/>
          <p:nvPr/>
        </p:nvPicPr>
        <p:blipFill>
          <a:blip r:embed="rId4">
            <a:alphaModFix/>
          </a:blip>
          <a:stretch>
            <a:fillRect/>
          </a:stretch>
        </p:blipFill>
        <p:spPr>
          <a:xfrm>
            <a:off x="91650" y="1426588"/>
            <a:ext cx="4267201" cy="263670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DecontPro also uses spongelets to remove contamination </a:t>
            </a:r>
            <a:endParaRPr/>
          </a:p>
        </p:txBody>
      </p:sp>
      <p:sp>
        <p:nvSpPr>
          <p:cNvPr id="170" name="Google Shape;170;p25"/>
          <p:cNvSpPr txBox="1"/>
          <p:nvPr>
            <p:ph idx="1" type="body"/>
          </p:nvPr>
        </p:nvSpPr>
        <p:spPr>
          <a:xfrm>
            <a:off x="5635250" y="1105775"/>
            <a:ext cx="3197100" cy="3463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Spongelet : cellular debris with antibody aggregates correlate with expression profiles of the background peak in true cells.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Bayesian </a:t>
            </a:r>
            <a:r>
              <a:rPr lang="en"/>
              <a:t>hierarchical</a:t>
            </a:r>
            <a:r>
              <a:rPr lang="en"/>
              <a:t> model to estimate/remove background.</a:t>
            </a:r>
            <a:endParaRPr/>
          </a:p>
          <a:p>
            <a:pPr indent="0" lvl="0" marL="0" rtl="0" algn="l">
              <a:spcBef>
                <a:spcPts val="1200"/>
              </a:spcBef>
              <a:spcAft>
                <a:spcPts val="1200"/>
              </a:spcAft>
              <a:buNone/>
            </a:pPr>
            <a:r>
              <a:t/>
            </a:r>
            <a:endParaRPr/>
          </a:p>
        </p:txBody>
      </p:sp>
      <p:pic>
        <p:nvPicPr>
          <p:cNvPr id="171" name="Google Shape;171;p25"/>
          <p:cNvPicPr preferRelativeResize="0"/>
          <p:nvPr/>
        </p:nvPicPr>
        <p:blipFill>
          <a:blip r:embed="rId3">
            <a:alphaModFix/>
          </a:blip>
          <a:stretch>
            <a:fillRect/>
          </a:stretch>
        </p:blipFill>
        <p:spPr>
          <a:xfrm>
            <a:off x="311700" y="1105775"/>
            <a:ext cx="4888845" cy="37960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DecontPro </a:t>
            </a:r>
            <a:r>
              <a:rPr lang="en"/>
              <a:t>decontaminated vs. raw ADT expression (CD4) </a:t>
            </a:r>
            <a:endParaRPr/>
          </a:p>
          <a:p>
            <a:pPr indent="0" lvl="0" marL="0" rtl="0" algn="l">
              <a:spcBef>
                <a:spcPts val="0"/>
              </a:spcBef>
              <a:spcAft>
                <a:spcPts val="0"/>
              </a:spcAft>
              <a:buNone/>
            </a:pPr>
            <a:r>
              <a:rPr lang="en"/>
              <a:t> </a:t>
            </a:r>
            <a:endParaRPr/>
          </a:p>
        </p:txBody>
      </p:sp>
      <p:sp>
        <p:nvSpPr>
          <p:cNvPr id="177" name="Google Shape;177;p26"/>
          <p:cNvSpPr txBox="1"/>
          <p:nvPr>
            <p:ph idx="1" type="body"/>
          </p:nvPr>
        </p:nvSpPr>
        <p:spPr>
          <a:xfrm>
            <a:off x="408525" y="4092200"/>
            <a:ext cx="3426900" cy="95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decontPro requires cluster info. </a:t>
            </a:r>
            <a:endParaRPr/>
          </a:p>
        </p:txBody>
      </p:sp>
      <p:pic>
        <p:nvPicPr>
          <p:cNvPr id="178" name="Google Shape;178;p26"/>
          <p:cNvPicPr preferRelativeResize="0"/>
          <p:nvPr/>
        </p:nvPicPr>
        <p:blipFill>
          <a:blip r:embed="rId3">
            <a:alphaModFix/>
          </a:blip>
          <a:stretch>
            <a:fillRect/>
          </a:stretch>
        </p:blipFill>
        <p:spPr>
          <a:xfrm>
            <a:off x="3886600" y="1512913"/>
            <a:ext cx="4945712" cy="3055975"/>
          </a:xfrm>
          <a:prstGeom prst="rect">
            <a:avLst/>
          </a:prstGeom>
          <a:noFill/>
          <a:ln>
            <a:noFill/>
          </a:ln>
        </p:spPr>
      </p:pic>
      <p:pic>
        <p:nvPicPr>
          <p:cNvPr id="179" name="Google Shape;179;p26"/>
          <p:cNvPicPr preferRelativeResize="0"/>
          <p:nvPr/>
        </p:nvPicPr>
        <p:blipFill>
          <a:blip r:embed="rId4">
            <a:alphaModFix/>
          </a:blip>
          <a:stretch>
            <a:fillRect/>
          </a:stretch>
        </p:blipFill>
        <p:spPr>
          <a:xfrm>
            <a:off x="138025" y="1640435"/>
            <a:ext cx="3967899" cy="2451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27"/>
          <p:cNvPicPr preferRelativeResize="0"/>
          <p:nvPr/>
        </p:nvPicPr>
        <p:blipFill rotWithShape="1">
          <a:blip r:embed="rId3">
            <a:alphaModFix/>
          </a:blip>
          <a:srcRect b="12342" l="0" r="0" t="0"/>
          <a:stretch/>
        </p:blipFill>
        <p:spPr>
          <a:xfrm>
            <a:off x="537450" y="918275"/>
            <a:ext cx="7542301" cy="4085050"/>
          </a:xfrm>
          <a:prstGeom prst="rect">
            <a:avLst/>
          </a:prstGeom>
          <a:noFill/>
          <a:ln>
            <a:noFill/>
          </a:ln>
        </p:spPr>
      </p:pic>
      <p:sp>
        <p:nvSpPr>
          <p:cNvPr id="185" name="Google Shape;18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CD4 expression of dsb vs DecontPro decontamination</a:t>
            </a:r>
            <a:endParaRPr/>
          </a:p>
        </p:txBody>
      </p:sp>
      <p:sp>
        <p:nvSpPr>
          <p:cNvPr id="186" name="Google Shape;186;p27"/>
          <p:cNvSpPr txBox="1"/>
          <p:nvPr/>
        </p:nvSpPr>
        <p:spPr>
          <a:xfrm>
            <a:off x="0" y="4799250"/>
            <a:ext cx="613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22222"/>
                </a:solidFill>
              </a:rPr>
              <a:t>*dsb output is exponentiated for comparison</a:t>
            </a:r>
            <a:endParaRPr>
              <a:solidFill>
                <a:srgbClr val="222222"/>
              </a:solidFill>
            </a:endParaRPr>
          </a:p>
        </p:txBody>
      </p:sp>
      <p:pic>
        <p:nvPicPr>
          <p:cNvPr id="187" name="Google Shape;187;p27"/>
          <p:cNvPicPr preferRelativeResize="0"/>
          <p:nvPr/>
        </p:nvPicPr>
        <p:blipFill rotWithShape="1">
          <a:blip r:embed="rId3">
            <a:alphaModFix/>
          </a:blip>
          <a:srcRect b="0" l="56495" r="0" t="88865"/>
          <a:stretch/>
        </p:blipFill>
        <p:spPr>
          <a:xfrm>
            <a:off x="4703913" y="4743300"/>
            <a:ext cx="2530670" cy="4002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scGate can simulate flow cytometry gating </a:t>
            </a:r>
            <a:endParaRPr/>
          </a:p>
        </p:txBody>
      </p:sp>
      <p:pic>
        <p:nvPicPr>
          <p:cNvPr id="193" name="Google Shape;193;p28"/>
          <p:cNvPicPr preferRelativeResize="0"/>
          <p:nvPr/>
        </p:nvPicPr>
        <p:blipFill>
          <a:blip r:embed="rId3">
            <a:alphaModFix/>
          </a:blip>
          <a:stretch>
            <a:fillRect/>
          </a:stretch>
        </p:blipFill>
        <p:spPr>
          <a:xfrm>
            <a:off x="434100" y="1480637"/>
            <a:ext cx="3428250" cy="3428250"/>
          </a:xfrm>
          <a:prstGeom prst="rect">
            <a:avLst/>
          </a:prstGeom>
          <a:noFill/>
          <a:ln>
            <a:noFill/>
          </a:ln>
        </p:spPr>
      </p:pic>
      <p:sp>
        <p:nvSpPr>
          <p:cNvPr id="194" name="Google Shape;194;p28"/>
          <p:cNvSpPr txBox="1"/>
          <p:nvPr/>
        </p:nvSpPr>
        <p:spPr>
          <a:xfrm>
            <a:off x="434100" y="342025"/>
            <a:ext cx="757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95" name="Google Shape;195;p28"/>
          <p:cNvSpPr txBox="1"/>
          <p:nvPr/>
        </p:nvSpPr>
        <p:spPr>
          <a:xfrm>
            <a:off x="311700" y="1409275"/>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rPr>
              <a:t>CytoML::flowjo_to_gatingset</a:t>
            </a:r>
            <a:endParaRPr sz="16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scGate can simulate flow cytometry gating </a:t>
            </a:r>
            <a:endParaRPr/>
          </a:p>
        </p:txBody>
      </p:sp>
      <p:pic>
        <p:nvPicPr>
          <p:cNvPr id="201" name="Google Shape;201;p29"/>
          <p:cNvPicPr preferRelativeResize="0"/>
          <p:nvPr/>
        </p:nvPicPr>
        <p:blipFill>
          <a:blip r:embed="rId3">
            <a:alphaModFix/>
          </a:blip>
          <a:stretch>
            <a:fillRect/>
          </a:stretch>
        </p:blipFill>
        <p:spPr>
          <a:xfrm>
            <a:off x="4038500" y="1837400"/>
            <a:ext cx="4914351" cy="3071474"/>
          </a:xfrm>
          <a:prstGeom prst="rect">
            <a:avLst/>
          </a:prstGeom>
          <a:noFill/>
          <a:ln>
            <a:noFill/>
          </a:ln>
        </p:spPr>
      </p:pic>
      <p:pic>
        <p:nvPicPr>
          <p:cNvPr id="202" name="Google Shape;202;p29"/>
          <p:cNvPicPr preferRelativeResize="0"/>
          <p:nvPr/>
        </p:nvPicPr>
        <p:blipFill>
          <a:blip r:embed="rId4">
            <a:alphaModFix/>
          </a:blip>
          <a:stretch>
            <a:fillRect/>
          </a:stretch>
        </p:blipFill>
        <p:spPr>
          <a:xfrm>
            <a:off x="434100" y="1480637"/>
            <a:ext cx="3428250" cy="3428250"/>
          </a:xfrm>
          <a:prstGeom prst="rect">
            <a:avLst/>
          </a:prstGeom>
          <a:noFill/>
          <a:ln>
            <a:noFill/>
          </a:ln>
        </p:spPr>
      </p:pic>
      <p:sp>
        <p:nvSpPr>
          <p:cNvPr id="203" name="Google Shape;203;p29"/>
          <p:cNvSpPr txBox="1"/>
          <p:nvPr/>
        </p:nvSpPr>
        <p:spPr>
          <a:xfrm>
            <a:off x="434100" y="342025"/>
            <a:ext cx="757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04" name="Google Shape;204;p29"/>
          <p:cNvSpPr txBox="1"/>
          <p:nvPr/>
        </p:nvSpPr>
        <p:spPr>
          <a:xfrm>
            <a:off x="311700" y="1409275"/>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rPr>
              <a:t>CytoML::flowjo_to_gatingset</a:t>
            </a:r>
            <a:endParaRPr sz="1600">
              <a:solidFill>
                <a:schemeClr val="dk1"/>
              </a:solidFill>
            </a:endParaRPr>
          </a:p>
        </p:txBody>
      </p:sp>
      <p:sp>
        <p:nvSpPr>
          <p:cNvPr id="205" name="Google Shape;205;p29"/>
          <p:cNvSpPr txBox="1"/>
          <p:nvPr/>
        </p:nvSpPr>
        <p:spPr>
          <a:xfrm>
            <a:off x="4995675" y="1409275"/>
            <a:ext cx="3836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rPr>
              <a:t>scGate::plot_tree(my_scGate_model)</a:t>
            </a:r>
            <a:endParaRPr sz="19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scGate can threshold gates to annotate </a:t>
            </a:r>
            <a:r>
              <a:rPr i="1" lang="en"/>
              <a:t>pure</a:t>
            </a:r>
            <a:r>
              <a:rPr lang="en"/>
              <a:t> T cells</a:t>
            </a:r>
            <a:endParaRPr/>
          </a:p>
        </p:txBody>
      </p:sp>
      <p:sp>
        <p:nvSpPr>
          <p:cNvPr id="211" name="Google Shape;211;p30"/>
          <p:cNvSpPr txBox="1"/>
          <p:nvPr>
            <p:ph idx="1" type="body"/>
          </p:nvPr>
        </p:nvSpPr>
        <p:spPr>
          <a:xfrm>
            <a:off x="311700" y="4411325"/>
            <a:ext cx="42603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*Ucell score* based thresholding</a:t>
            </a:r>
            <a:endParaRPr/>
          </a:p>
        </p:txBody>
      </p:sp>
      <p:pic>
        <p:nvPicPr>
          <p:cNvPr id="212" name="Google Shape;212;p30"/>
          <p:cNvPicPr preferRelativeResize="0"/>
          <p:nvPr/>
        </p:nvPicPr>
        <p:blipFill>
          <a:blip r:embed="rId3">
            <a:alphaModFix/>
          </a:blip>
          <a:stretch>
            <a:fillRect/>
          </a:stretch>
        </p:blipFill>
        <p:spPr>
          <a:xfrm>
            <a:off x="136475" y="1229975"/>
            <a:ext cx="4541950" cy="2803050"/>
          </a:xfrm>
          <a:prstGeom prst="rect">
            <a:avLst/>
          </a:prstGeom>
          <a:noFill/>
          <a:ln>
            <a:noFill/>
          </a:ln>
        </p:spPr>
      </p:pic>
      <p:pic>
        <p:nvPicPr>
          <p:cNvPr id="213" name="Google Shape;213;p30"/>
          <p:cNvPicPr preferRelativeResize="0"/>
          <p:nvPr/>
        </p:nvPicPr>
        <p:blipFill rotWithShape="1">
          <a:blip r:embed="rId4">
            <a:alphaModFix/>
          </a:blip>
          <a:srcRect b="0" l="14426" r="15165" t="0"/>
          <a:stretch/>
        </p:blipFill>
        <p:spPr>
          <a:xfrm>
            <a:off x="4678425" y="993540"/>
            <a:ext cx="4260300" cy="373427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7" name="Shape 217"/>
        <p:cNvGrpSpPr/>
        <p:nvPr/>
      </p:nvGrpSpPr>
      <p:grpSpPr>
        <a:xfrm>
          <a:off x="0" y="0"/>
          <a:ext cx="0" cy="0"/>
          <a:chOff x="0" y="0"/>
          <a:chExt cx="0" cy="0"/>
        </a:xfrm>
      </p:grpSpPr>
      <p:sp>
        <p:nvSpPr>
          <p:cNvPr id="218" name="Google Shape;21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Mair et al., 2019 has run Abseq </a:t>
            </a:r>
            <a:r>
              <a:rPr i="1" lang="en"/>
              <a:t>and</a:t>
            </a:r>
            <a:r>
              <a:rPr lang="en"/>
              <a:t> flow in parallel </a:t>
            </a:r>
            <a:endParaRPr/>
          </a:p>
        </p:txBody>
      </p:sp>
      <p:sp>
        <p:nvSpPr>
          <p:cNvPr id="219" name="Google Shape;219;p31"/>
          <p:cNvSpPr txBox="1"/>
          <p:nvPr>
            <p:ph idx="1" type="body"/>
          </p:nvPr>
        </p:nvSpPr>
        <p:spPr>
          <a:xfrm>
            <a:off x="311700" y="1210225"/>
            <a:ext cx="2790000" cy="335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Nanowell-based (Rhapsody BD) </a:t>
            </a:r>
            <a:endParaRPr/>
          </a:p>
          <a:p>
            <a:pPr indent="0" lvl="0" marL="0" rtl="0" algn="l">
              <a:spcBef>
                <a:spcPts val="1200"/>
              </a:spcBef>
              <a:spcAft>
                <a:spcPts val="0"/>
              </a:spcAft>
              <a:buNone/>
            </a:pPr>
            <a:r>
              <a:rPr lang="en"/>
              <a:t> mRNA+ADT</a:t>
            </a:r>
            <a:endParaRPr/>
          </a:p>
          <a:p>
            <a:pPr indent="0" lvl="0" marL="0" rtl="0" algn="l">
              <a:spcBef>
                <a:spcPts val="1200"/>
              </a:spcBef>
              <a:spcAft>
                <a:spcPts val="1200"/>
              </a:spcAft>
              <a:buNone/>
            </a:pPr>
            <a:r>
              <a:rPr lang="en"/>
              <a:t>28K cells </a:t>
            </a:r>
            <a:endParaRPr/>
          </a:p>
        </p:txBody>
      </p:sp>
      <p:pic>
        <p:nvPicPr>
          <p:cNvPr id="220" name="Google Shape;220;p31"/>
          <p:cNvPicPr preferRelativeResize="0"/>
          <p:nvPr/>
        </p:nvPicPr>
        <p:blipFill rotWithShape="1">
          <a:blip r:embed="rId3">
            <a:alphaModFix/>
          </a:blip>
          <a:srcRect b="48662" l="13439" r="59211" t="0"/>
          <a:stretch/>
        </p:blipFill>
        <p:spPr>
          <a:xfrm>
            <a:off x="5207928" y="1289410"/>
            <a:ext cx="1740324" cy="1784655"/>
          </a:xfrm>
          <a:prstGeom prst="rect">
            <a:avLst/>
          </a:prstGeom>
          <a:noFill/>
          <a:ln>
            <a:noFill/>
          </a:ln>
        </p:spPr>
      </p:pic>
      <p:pic>
        <p:nvPicPr>
          <p:cNvPr id="221" name="Google Shape;221;p31"/>
          <p:cNvPicPr preferRelativeResize="0"/>
          <p:nvPr/>
        </p:nvPicPr>
        <p:blipFill rotWithShape="1">
          <a:blip r:embed="rId3">
            <a:alphaModFix/>
          </a:blip>
          <a:srcRect b="48662" l="74640" r="0" t="0"/>
          <a:stretch/>
        </p:blipFill>
        <p:spPr>
          <a:xfrm>
            <a:off x="7218603" y="1289410"/>
            <a:ext cx="1613708" cy="1784655"/>
          </a:xfrm>
          <a:prstGeom prst="rect">
            <a:avLst/>
          </a:prstGeom>
          <a:noFill/>
          <a:ln>
            <a:noFill/>
          </a:ln>
        </p:spPr>
      </p:pic>
      <p:cxnSp>
        <p:nvCxnSpPr>
          <p:cNvPr id="222" name="Google Shape;222;p31"/>
          <p:cNvCxnSpPr/>
          <p:nvPr/>
        </p:nvCxnSpPr>
        <p:spPr>
          <a:xfrm rot="10800000">
            <a:off x="5156366" y="1654908"/>
            <a:ext cx="0" cy="1171760"/>
          </a:xfrm>
          <a:prstGeom prst="straightConnector1">
            <a:avLst/>
          </a:prstGeom>
          <a:noFill/>
          <a:ln cap="flat" cmpd="sng" w="9525">
            <a:solidFill>
              <a:schemeClr val="dk1"/>
            </a:solidFill>
            <a:prstDash val="solid"/>
            <a:round/>
            <a:headEnd len="med" w="med" type="none"/>
            <a:tailEnd len="med" w="med" type="triangle"/>
          </a:ln>
        </p:spPr>
      </p:cxnSp>
      <p:sp>
        <p:nvSpPr>
          <p:cNvPr id="223" name="Google Shape;223;p31"/>
          <p:cNvSpPr txBox="1"/>
          <p:nvPr/>
        </p:nvSpPr>
        <p:spPr>
          <a:xfrm rot="-5400000">
            <a:off x="4579600" y="1984628"/>
            <a:ext cx="831300" cy="28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CD4</a:t>
            </a:r>
            <a:endParaRPr/>
          </a:p>
        </p:txBody>
      </p:sp>
      <p:sp>
        <p:nvSpPr>
          <p:cNvPr id="224" name="Google Shape;224;p31"/>
          <p:cNvSpPr txBox="1"/>
          <p:nvPr/>
        </p:nvSpPr>
        <p:spPr>
          <a:xfrm>
            <a:off x="6806239" y="3127951"/>
            <a:ext cx="792600" cy="2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CD8</a:t>
            </a:r>
            <a:endParaRPr/>
          </a:p>
        </p:txBody>
      </p:sp>
      <p:cxnSp>
        <p:nvCxnSpPr>
          <p:cNvPr id="225" name="Google Shape;225;p31"/>
          <p:cNvCxnSpPr/>
          <p:nvPr/>
        </p:nvCxnSpPr>
        <p:spPr>
          <a:xfrm>
            <a:off x="5248433" y="3125495"/>
            <a:ext cx="3526740" cy="0"/>
          </a:xfrm>
          <a:prstGeom prst="straightConnector1">
            <a:avLst/>
          </a:prstGeom>
          <a:noFill/>
          <a:ln cap="flat" cmpd="sng" w="9525">
            <a:solidFill>
              <a:srgbClr val="000000"/>
            </a:solidFill>
            <a:prstDash val="solid"/>
            <a:round/>
            <a:headEnd len="med" w="med" type="none"/>
            <a:tailEnd len="med" w="med" type="triangle"/>
          </a:ln>
        </p:spPr>
      </p:cxnSp>
      <p:cxnSp>
        <p:nvCxnSpPr>
          <p:cNvPr id="226" name="Google Shape;226;p31"/>
          <p:cNvCxnSpPr/>
          <p:nvPr/>
        </p:nvCxnSpPr>
        <p:spPr>
          <a:xfrm rot="10800000">
            <a:off x="7218601" y="1695024"/>
            <a:ext cx="0" cy="1171760"/>
          </a:xfrm>
          <a:prstGeom prst="straightConnector1">
            <a:avLst/>
          </a:prstGeom>
          <a:noFill/>
          <a:ln cap="flat" cmpd="sng" w="9525">
            <a:solidFill>
              <a:schemeClr val="dk1"/>
            </a:solidFill>
            <a:prstDash val="solid"/>
            <a:round/>
            <a:headEnd len="med" w="med" type="none"/>
            <a:tailEnd len="med" w="med" type="triangle"/>
          </a:ln>
        </p:spPr>
      </p:cxnSp>
      <p:sp>
        <p:nvSpPr>
          <p:cNvPr id="227" name="Google Shape;227;p31"/>
          <p:cNvSpPr txBox="1"/>
          <p:nvPr/>
        </p:nvSpPr>
        <p:spPr>
          <a:xfrm rot="-5400000">
            <a:off x="6637000" y="1984628"/>
            <a:ext cx="831300" cy="28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CD4</a:t>
            </a:r>
            <a:endParaRPr/>
          </a:p>
        </p:txBody>
      </p:sp>
      <p:pic>
        <p:nvPicPr>
          <p:cNvPr id="228" name="Google Shape;228;p31"/>
          <p:cNvPicPr preferRelativeResize="0"/>
          <p:nvPr/>
        </p:nvPicPr>
        <p:blipFill>
          <a:blip r:embed="rId4">
            <a:alphaModFix/>
          </a:blip>
          <a:stretch>
            <a:fillRect/>
          </a:stretch>
        </p:blipFill>
        <p:spPr>
          <a:xfrm>
            <a:off x="311700" y="1048266"/>
            <a:ext cx="4152740" cy="22669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CITE-seq = scRNAseq + surface protein expression</a:t>
            </a:r>
            <a:endParaRPr/>
          </a:p>
        </p:txBody>
      </p:sp>
      <p:sp>
        <p:nvSpPr>
          <p:cNvPr id="63" name="Google Shape;63;p14"/>
          <p:cNvSpPr txBox="1"/>
          <p:nvPr>
            <p:ph idx="1" type="body"/>
          </p:nvPr>
        </p:nvSpPr>
        <p:spPr>
          <a:xfrm>
            <a:off x="6144850" y="1652000"/>
            <a:ext cx="2846400" cy="3088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ADT (</a:t>
            </a:r>
            <a:r>
              <a:rPr i="1" lang="en" sz="1500"/>
              <a:t>antibody derived tags</a:t>
            </a:r>
            <a:r>
              <a:rPr lang="en" sz="1500"/>
              <a:t>) allow co-sequencing of  transcriptome + cell surface proteins.</a:t>
            </a:r>
            <a:endParaRPr b="1" sz="1500"/>
          </a:p>
          <a:p>
            <a:pPr indent="0" lvl="0" marL="0" rtl="0" algn="l">
              <a:spcBef>
                <a:spcPts val="1200"/>
              </a:spcBef>
              <a:spcAft>
                <a:spcPts val="0"/>
              </a:spcAft>
              <a:buNone/>
            </a:pPr>
            <a:r>
              <a:t/>
            </a: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t/>
            </a:r>
            <a:endParaRPr sz="1500"/>
          </a:p>
        </p:txBody>
      </p:sp>
      <p:pic>
        <p:nvPicPr>
          <p:cNvPr id="64" name="Google Shape;64;p14"/>
          <p:cNvPicPr preferRelativeResize="0"/>
          <p:nvPr/>
        </p:nvPicPr>
        <p:blipFill>
          <a:blip r:embed="rId3">
            <a:alphaModFix/>
          </a:blip>
          <a:stretch>
            <a:fillRect/>
          </a:stretch>
        </p:blipFill>
        <p:spPr>
          <a:xfrm>
            <a:off x="317600" y="1728200"/>
            <a:ext cx="5373251" cy="919750"/>
          </a:xfrm>
          <a:prstGeom prst="rect">
            <a:avLst/>
          </a:prstGeom>
          <a:noFill/>
          <a:ln>
            <a:noFill/>
          </a:ln>
        </p:spPr>
      </p:pic>
      <p:sp>
        <p:nvSpPr>
          <p:cNvPr id="65" name="Google Shape;65;p14"/>
          <p:cNvSpPr txBox="1"/>
          <p:nvPr/>
        </p:nvSpPr>
        <p:spPr>
          <a:xfrm>
            <a:off x="8806575" y="2068800"/>
            <a:ext cx="91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66" name="Google Shape;66;p14"/>
          <p:cNvSpPr txBox="1"/>
          <p:nvPr/>
        </p:nvSpPr>
        <p:spPr>
          <a:xfrm>
            <a:off x="317600" y="911025"/>
            <a:ext cx="91863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Clr>
                <a:schemeClr val="dk1"/>
              </a:buClr>
              <a:buSzPts val="1100"/>
              <a:buFont typeface="Arial"/>
              <a:buNone/>
            </a:pPr>
            <a:r>
              <a:rPr b="1" lang="en" sz="1200">
                <a:solidFill>
                  <a:schemeClr val="dk2"/>
                </a:solidFill>
              </a:rPr>
              <a:t>C</a:t>
            </a:r>
            <a:r>
              <a:rPr lang="en" sz="1200">
                <a:solidFill>
                  <a:schemeClr val="dk2"/>
                </a:solidFill>
              </a:rPr>
              <a:t>ellular </a:t>
            </a:r>
            <a:r>
              <a:rPr b="1" lang="en" sz="1200">
                <a:solidFill>
                  <a:schemeClr val="dk2"/>
                </a:solidFill>
              </a:rPr>
              <a:t>I</a:t>
            </a:r>
            <a:r>
              <a:rPr lang="en" sz="1200">
                <a:solidFill>
                  <a:schemeClr val="dk2"/>
                </a:solidFill>
              </a:rPr>
              <a:t>ndexing of </a:t>
            </a:r>
            <a:r>
              <a:rPr b="1" lang="en" sz="1200">
                <a:solidFill>
                  <a:schemeClr val="dk2"/>
                </a:solidFill>
              </a:rPr>
              <a:t>T</a:t>
            </a:r>
            <a:r>
              <a:rPr lang="en" sz="1200">
                <a:solidFill>
                  <a:schemeClr val="dk2"/>
                </a:solidFill>
              </a:rPr>
              <a:t>ranscriptomes and </a:t>
            </a:r>
            <a:r>
              <a:rPr b="1" lang="en" sz="1200">
                <a:solidFill>
                  <a:schemeClr val="dk2"/>
                </a:solidFill>
              </a:rPr>
              <a:t>E</a:t>
            </a:r>
            <a:r>
              <a:rPr lang="en" sz="1200">
                <a:solidFill>
                  <a:schemeClr val="dk2"/>
                </a:solidFill>
              </a:rPr>
              <a:t>pitopes.</a:t>
            </a:r>
            <a:endParaRPr sz="1100"/>
          </a:p>
        </p:txBody>
      </p:sp>
      <p:sp>
        <p:nvSpPr>
          <p:cNvPr id="67" name="Google Shape;67;p14"/>
          <p:cNvSpPr txBox="1"/>
          <p:nvPr/>
        </p:nvSpPr>
        <p:spPr>
          <a:xfrm>
            <a:off x="7800400" y="4871000"/>
            <a:ext cx="3315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900">
                <a:solidFill>
                  <a:schemeClr val="dk1"/>
                </a:solidFill>
              </a:rPr>
              <a:t>Stoeckius, et al., 2017</a:t>
            </a:r>
            <a:endParaRPr sz="1500"/>
          </a:p>
        </p:txBody>
      </p:sp>
      <p:pic>
        <p:nvPicPr>
          <p:cNvPr id="68" name="Google Shape;68;p14"/>
          <p:cNvPicPr preferRelativeResize="0"/>
          <p:nvPr/>
        </p:nvPicPr>
        <p:blipFill rotWithShape="1">
          <a:blip r:embed="rId4">
            <a:alphaModFix/>
          </a:blip>
          <a:srcRect b="0" l="2524" r="0" t="27917"/>
          <a:stretch/>
        </p:blipFill>
        <p:spPr>
          <a:xfrm>
            <a:off x="77000" y="3050050"/>
            <a:ext cx="5908900" cy="12184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Conclusions</a:t>
            </a:r>
            <a:endParaRPr/>
          </a:p>
        </p:txBody>
      </p:sp>
      <p:sp>
        <p:nvSpPr>
          <p:cNvPr id="234" name="Google Shape;234;p32"/>
          <p:cNvSpPr txBox="1"/>
          <p:nvPr>
            <p:ph idx="1" type="body"/>
          </p:nvPr>
        </p:nvSpPr>
        <p:spPr>
          <a:xfrm>
            <a:off x="311700" y="3602550"/>
            <a:ext cx="8520600" cy="1679400"/>
          </a:xfrm>
          <a:prstGeom prst="rect">
            <a:avLst/>
          </a:prstGeom>
        </p:spPr>
        <p:txBody>
          <a:bodyPr anchorCtr="0" anchor="t" bIns="91425" lIns="91425" spcFirstLastPara="1" rIns="91425" wrap="square" tIns="91425">
            <a:normAutofit fontScale="92500"/>
          </a:bodyPr>
          <a:lstStyle/>
          <a:p>
            <a:pPr indent="-334327" lvl="0" marL="457200" rtl="0" algn="l">
              <a:spcBef>
                <a:spcPts val="0"/>
              </a:spcBef>
              <a:spcAft>
                <a:spcPts val="0"/>
              </a:spcAft>
              <a:buSzPct val="100000"/>
              <a:buChar char="-"/>
            </a:pPr>
            <a:r>
              <a:rPr lang="en"/>
              <a:t>Various packages can decontaminate ambient noise in CITE-seq matrices. </a:t>
            </a:r>
            <a:endParaRPr/>
          </a:p>
          <a:p>
            <a:pPr indent="-310832" lvl="1" marL="914400" rtl="0" algn="l">
              <a:spcBef>
                <a:spcPts val="0"/>
              </a:spcBef>
              <a:spcAft>
                <a:spcPts val="0"/>
              </a:spcAft>
              <a:buSzPct val="100000"/>
              <a:buChar char="-"/>
            </a:pPr>
            <a:r>
              <a:rPr lang="en"/>
              <a:t>Dsb uses 1) empty droplets 2) isotype controls to estimate background</a:t>
            </a:r>
            <a:endParaRPr/>
          </a:p>
          <a:p>
            <a:pPr indent="-310832" lvl="1" marL="914400" rtl="0" algn="l">
              <a:spcBef>
                <a:spcPts val="0"/>
              </a:spcBef>
              <a:spcAft>
                <a:spcPts val="0"/>
              </a:spcAft>
              <a:buSzPct val="100000"/>
              <a:buChar char="-"/>
            </a:pPr>
            <a:r>
              <a:rPr lang="en"/>
              <a:t>decontPro uses Bayesian hierarchical algorithms with cell cluster info to </a:t>
            </a:r>
            <a:r>
              <a:rPr lang="en"/>
              <a:t>estimate</a:t>
            </a:r>
            <a:r>
              <a:rPr lang="en"/>
              <a:t> contamination. </a:t>
            </a:r>
            <a:endParaRPr/>
          </a:p>
          <a:p>
            <a:pPr indent="-334327" lvl="0" marL="457200" rtl="0" algn="l">
              <a:spcBef>
                <a:spcPts val="0"/>
              </a:spcBef>
              <a:spcAft>
                <a:spcPts val="0"/>
              </a:spcAft>
              <a:buSzPct val="100000"/>
              <a:buChar char="-"/>
            </a:pPr>
            <a:r>
              <a:rPr lang="en"/>
              <a:t>scGate can offer </a:t>
            </a:r>
            <a:r>
              <a:rPr i="1" lang="en"/>
              <a:t>in silico</a:t>
            </a:r>
            <a:r>
              <a:rPr lang="en"/>
              <a:t> gating strategies to annotate cells.</a:t>
            </a:r>
            <a:endParaRPr/>
          </a:p>
          <a:p>
            <a:pPr indent="0" lvl="0" marL="0" rtl="0" algn="l">
              <a:spcBef>
                <a:spcPts val="1200"/>
              </a:spcBef>
              <a:spcAft>
                <a:spcPts val="1200"/>
              </a:spcAft>
              <a:buNone/>
            </a:pPr>
            <a:r>
              <a:t/>
            </a:r>
            <a:endParaRPr/>
          </a:p>
        </p:txBody>
      </p:sp>
      <p:graphicFrame>
        <p:nvGraphicFramePr>
          <p:cNvPr id="235" name="Google Shape;235;p32"/>
          <p:cNvGraphicFramePr/>
          <p:nvPr/>
        </p:nvGraphicFramePr>
        <p:xfrm>
          <a:off x="127225" y="1321163"/>
          <a:ext cx="3000000" cy="3000000"/>
        </p:xfrm>
        <a:graphic>
          <a:graphicData uri="http://schemas.openxmlformats.org/drawingml/2006/table">
            <a:tbl>
              <a:tblPr>
                <a:noFill/>
                <a:tableStyleId>{5783CFED-66C9-40AC-B0DB-496EF5AA093E}</a:tableStyleId>
              </a:tblPr>
              <a:tblGrid>
                <a:gridCol w="1529950"/>
                <a:gridCol w="2582500"/>
                <a:gridCol w="2446450"/>
                <a:gridCol w="2330625"/>
              </a:tblGrid>
              <a:tr h="578525">
                <a:tc>
                  <a:txBody>
                    <a:bodyPr/>
                    <a:lstStyle/>
                    <a:p>
                      <a:pPr indent="0" lvl="0" marL="0" rtl="0" algn="l">
                        <a:spcBef>
                          <a:spcPts val="0"/>
                        </a:spcBef>
                        <a:spcAft>
                          <a:spcPts val="0"/>
                        </a:spcAft>
                        <a:buNone/>
                      </a:pPr>
                      <a:r>
                        <a:t/>
                      </a:r>
                      <a:endParaRPr sz="12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472C4"/>
                    </a:solidFill>
                  </a:tcPr>
                </a:tc>
                <a:tc>
                  <a:txBody>
                    <a:bodyPr/>
                    <a:lstStyle/>
                    <a:p>
                      <a:pPr indent="0" lvl="0" marL="0" rtl="0" algn="l">
                        <a:lnSpc>
                          <a:spcPct val="115000"/>
                        </a:lnSpc>
                        <a:spcBef>
                          <a:spcPts val="0"/>
                        </a:spcBef>
                        <a:spcAft>
                          <a:spcPts val="0"/>
                        </a:spcAft>
                        <a:buNone/>
                      </a:pPr>
                      <a:r>
                        <a:rPr b="1" lang="en" sz="1600">
                          <a:solidFill>
                            <a:srgbClr val="FFFFFF"/>
                          </a:solidFill>
                          <a:latin typeface="Calibri"/>
                          <a:ea typeface="Calibri"/>
                          <a:cs typeface="Calibri"/>
                          <a:sym typeface="Calibri"/>
                        </a:rPr>
                        <a:t>decontPro (bioconductor)</a:t>
                      </a:r>
                      <a:endParaRPr b="1" sz="1600">
                        <a:solidFill>
                          <a:srgbClr val="FFFFFF"/>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472C4"/>
                    </a:solidFill>
                  </a:tcPr>
                </a:tc>
                <a:tc>
                  <a:txBody>
                    <a:bodyPr/>
                    <a:lstStyle/>
                    <a:p>
                      <a:pPr indent="0" lvl="0" marL="0" rtl="0" algn="l">
                        <a:lnSpc>
                          <a:spcPct val="115000"/>
                        </a:lnSpc>
                        <a:spcBef>
                          <a:spcPts val="0"/>
                        </a:spcBef>
                        <a:spcAft>
                          <a:spcPts val="0"/>
                        </a:spcAft>
                        <a:buNone/>
                      </a:pPr>
                      <a:r>
                        <a:rPr b="1" lang="en" sz="1600">
                          <a:solidFill>
                            <a:srgbClr val="FFFFFF"/>
                          </a:solidFill>
                          <a:latin typeface="Calibri"/>
                          <a:ea typeface="Calibri"/>
                          <a:cs typeface="Calibri"/>
                          <a:sym typeface="Calibri"/>
                        </a:rPr>
                        <a:t>Dsb (CRAN)</a:t>
                      </a:r>
                      <a:endParaRPr b="1" sz="1600">
                        <a:solidFill>
                          <a:srgbClr val="FFFFFF"/>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472C4"/>
                    </a:solidFill>
                  </a:tcPr>
                </a:tc>
                <a:tc>
                  <a:txBody>
                    <a:bodyPr/>
                    <a:lstStyle/>
                    <a:p>
                      <a:pPr indent="0" lvl="0" marL="0" rtl="0" algn="l">
                        <a:lnSpc>
                          <a:spcPct val="115000"/>
                        </a:lnSpc>
                        <a:spcBef>
                          <a:spcPts val="0"/>
                        </a:spcBef>
                        <a:spcAft>
                          <a:spcPts val="0"/>
                        </a:spcAft>
                        <a:buNone/>
                      </a:pPr>
                      <a:r>
                        <a:rPr b="1" lang="en" sz="1600">
                          <a:solidFill>
                            <a:srgbClr val="FFFFFF"/>
                          </a:solidFill>
                          <a:latin typeface="Calibri"/>
                          <a:ea typeface="Calibri"/>
                          <a:cs typeface="Calibri"/>
                          <a:sym typeface="Calibri"/>
                        </a:rPr>
                        <a:t>scGate (CRAN) </a:t>
                      </a:r>
                      <a:endParaRPr b="1" sz="1600">
                        <a:solidFill>
                          <a:srgbClr val="FFFFFF"/>
                        </a:solidFill>
                        <a:latin typeface="Calibri"/>
                        <a:ea typeface="Calibri"/>
                        <a:cs typeface="Calibri"/>
                        <a:sym typeface="Calibri"/>
                      </a:endParaRPr>
                    </a:p>
                    <a:p>
                      <a:pPr indent="0" lvl="0" marL="0" rtl="0" algn="l">
                        <a:lnSpc>
                          <a:spcPct val="115000"/>
                        </a:lnSpc>
                        <a:spcBef>
                          <a:spcPts val="0"/>
                        </a:spcBef>
                        <a:spcAft>
                          <a:spcPts val="0"/>
                        </a:spcAft>
                        <a:buNone/>
                      </a:pPr>
                      <a:r>
                        <a:t/>
                      </a:r>
                      <a:endParaRPr b="1" sz="1600">
                        <a:solidFill>
                          <a:srgbClr val="FFFFFF"/>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472C4"/>
                    </a:solidFill>
                  </a:tcPr>
                </a:tc>
              </a:tr>
              <a:tr h="788775">
                <a:tc>
                  <a:txBody>
                    <a:bodyPr/>
                    <a:lstStyle/>
                    <a:p>
                      <a:pPr indent="0" lvl="0" marL="0" rtl="0" algn="l">
                        <a:lnSpc>
                          <a:spcPct val="115000"/>
                        </a:lnSpc>
                        <a:spcBef>
                          <a:spcPts val="0"/>
                        </a:spcBef>
                        <a:spcAft>
                          <a:spcPts val="0"/>
                        </a:spcAft>
                        <a:buNone/>
                      </a:pPr>
                      <a:r>
                        <a:rPr lang="en" sz="1600">
                          <a:latin typeface="Calibri"/>
                          <a:ea typeface="Calibri"/>
                          <a:cs typeface="Calibri"/>
                          <a:sym typeface="Calibri"/>
                        </a:rPr>
                        <a:t>summary</a:t>
                      </a:r>
                      <a:endParaRPr sz="16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BF5"/>
                    </a:solidFill>
                  </a:tcPr>
                </a:tc>
                <a:tc>
                  <a:txBody>
                    <a:bodyPr/>
                    <a:lstStyle/>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Bayesian hierarchy</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Installation challenges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Difficulty to scale without HPC</a:t>
                      </a:r>
                      <a:endParaRPr sz="16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BF5"/>
                    </a:solidFill>
                  </a:tcPr>
                </a:tc>
                <a:tc>
                  <a:txBody>
                    <a:bodyPr/>
                    <a:lstStyle/>
                    <a:p>
                      <a:pPr indent="-304800" lvl="0" marL="457200" rtl="0" algn="l">
                        <a:lnSpc>
                          <a:spcPct val="115000"/>
                        </a:lnSpc>
                        <a:spcBef>
                          <a:spcPts val="0"/>
                        </a:spcBef>
                        <a:spcAft>
                          <a:spcPts val="0"/>
                        </a:spcAft>
                        <a:buSzPts val="1200"/>
                        <a:buFont typeface="Calibri"/>
                        <a:buChar char="-"/>
                      </a:pPr>
                      <a:r>
                        <a:rPr lang="en" sz="1200">
                          <a:latin typeface="Calibri"/>
                          <a:ea typeface="Calibri"/>
                          <a:cs typeface="Calibri"/>
                          <a:sym typeface="Calibri"/>
                        </a:rPr>
                        <a:t>Uses emptydroplets</a:t>
                      </a:r>
                      <a:endParaRPr sz="1200">
                        <a:latin typeface="Calibri"/>
                        <a:ea typeface="Calibri"/>
                        <a:cs typeface="Calibri"/>
                        <a:sym typeface="Calibri"/>
                      </a:endParaRPr>
                    </a:p>
                    <a:p>
                      <a:pPr indent="-304800" lvl="0" marL="457200" rtl="0" algn="l">
                        <a:lnSpc>
                          <a:spcPct val="115000"/>
                        </a:lnSpc>
                        <a:spcBef>
                          <a:spcPts val="0"/>
                        </a:spcBef>
                        <a:spcAft>
                          <a:spcPts val="0"/>
                        </a:spcAft>
                        <a:buSzPts val="1200"/>
                        <a:buFont typeface="Calibri"/>
                        <a:buChar char="-"/>
                      </a:pPr>
                      <a:r>
                        <a:rPr lang="en" sz="1200">
                          <a:latin typeface="Calibri"/>
                          <a:ea typeface="Calibri"/>
                          <a:cs typeface="Calibri"/>
                          <a:sym typeface="Calibri"/>
                        </a:rPr>
                        <a:t>Automates normalization</a:t>
                      </a:r>
                      <a:endParaRPr sz="1200">
                        <a:latin typeface="Calibri"/>
                        <a:ea typeface="Calibri"/>
                        <a:cs typeface="Calibri"/>
                        <a:sym typeface="Calibri"/>
                      </a:endParaRPr>
                    </a:p>
                    <a:p>
                      <a:pPr indent="-304800" lvl="0" marL="457200" rtl="0" algn="l">
                        <a:lnSpc>
                          <a:spcPct val="115000"/>
                        </a:lnSpc>
                        <a:spcBef>
                          <a:spcPts val="0"/>
                        </a:spcBef>
                        <a:spcAft>
                          <a:spcPts val="0"/>
                        </a:spcAft>
                        <a:buSzPts val="1200"/>
                        <a:buFont typeface="Calibri"/>
                        <a:buChar char="-"/>
                      </a:pPr>
                      <a:r>
                        <a:rPr lang="en" sz="1200">
                          <a:latin typeface="Calibri"/>
                          <a:ea typeface="Calibri"/>
                          <a:cs typeface="Calibri"/>
                          <a:sym typeface="Calibri"/>
                        </a:rPr>
                        <a:t>Performs best with isotype controls</a:t>
                      </a:r>
                      <a:endParaRPr sz="12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BF5"/>
                    </a:solidFill>
                  </a:tcPr>
                </a:tc>
                <a:tc>
                  <a:txBody>
                    <a:bodyPr/>
                    <a:lstStyle/>
                    <a:p>
                      <a:pPr indent="-304800" lvl="0" marL="457200" rtl="0" algn="l">
                        <a:spcBef>
                          <a:spcPts val="0"/>
                        </a:spcBef>
                        <a:spcAft>
                          <a:spcPts val="0"/>
                        </a:spcAft>
                        <a:buSzPts val="1200"/>
                        <a:buFont typeface="Calibri"/>
                        <a:buChar char="-"/>
                      </a:pPr>
                      <a:r>
                        <a:rPr lang="en" sz="1200">
                          <a:solidFill>
                            <a:schemeClr val="dk1"/>
                          </a:solidFill>
                          <a:latin typeface="Calibri"/>
                          <a:ea typeface="Calibri"/>
                          <a:cs typeface="Calibri"/>
                          <a:sym typeface="Calibri"/>
                        </a:rPr>
                        <a:t>Automates marker-based purification with </a:t>
                      </a:r>
                      <a:r>
                        <a:rPr lang="en" sz="1200" u="sng">
                          <a:solidFill>
                            <a:schemeClr val="dk1"/>
                          </a:solidFill>
                          <a:latin typeface="Calibri"/>
                          <a:ea typeface="Calibri"/>
                          <a:cs typeface="Calibri"/>
                          <a:sym typeface="Calibri"/>
                        </a:rPr>
                        <a:t>in silico</a:t>
                      </a:r>
                      <a:r>
                        <a:rPr lang="en" sz="1200">
                          <a:solidFill>
                            <a:schemeClr val="dk1"/>
                          </a:solidFill>
                          <a:latin typeface="Calibri"/>
                          <a:ea typeface="Calibri"/>
                          <a:cs typeface="Calibri"/>
                          <a:sym typeface="Calibri"/>
                        </a:rPr>
                        <a:t> gating sets</a:t>
                      </a:r>
                      <a:endParaRPr sz="12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BF5"/>
                    </a:solidFill>
                  </a:tcPr>
                </a:tc>
              </a:tr>
              <a:tr h="407375">
                <a:tc>
                  <a:txBody>
                    <a:bodyPr/>
                    <a:lstStyle/>
                    <a:p>
                      <a:pPr indent="0" lvl="0" marL="0" rtl="0" algn="l">
                        <a:lnSpc>
                          <a:spcPct val="115000"/>
                        </a:lnSpc>
                        <a:spcBef>
                          <a:spcPts val="0"/>
                        </a:spcBef>
                        <a:spcAft>
                          <a:spcPts val="0"/>
                        </a:spcAft>
                        <a:buNone/>
                      </a:pPr>
                      <a:r>
                        <a:rPr lang="en" sz="1600">
                          <a:latin typeface="Calibri"/>
                          <a:ea typeface="Calibri"/>
                          <a:cs typeface="Calibri"/>
                          <a:sym typeface="Calibri"/>
                        </a:rPr>
                        <a:t>publication</a:t>
                      </a:r>
                      <a:endParaRPr sz="16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BF5"/>
                    </a:solidFill>
                  </a:tcPr>
                </a:tc>
                <a:tc>
                  <a:txBody>
                    <a:bodyPr/>
                    <a:lstStyle/>
                    <a:p>
                      <a:pPr indent="0" lvl="0" marL="0" rtl="0" algn="l">
                        <a:spcBef>
                          <a:spcPts val="0"/>
                        </a:spcBef>
                        <a:spcAft>
                          <a:spcPts val="0"/>
                        </a:spcAft>
                        <a:buNone/>
                      </a:pPr>
                      <a:r>
                        <a:rPr lang="en" sz="1200"/>
                        <a:t>Yang et al., (bioXriv)</a:t>
                      </a:r>
                      <a:endParaRPr sz="12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BF5"/>
                    </a:solidFill>
                  </a:tcPr>
                </a:tc>
                <a:tc>
                  <a:txBody>
                    <a:bodyPr/>
                    <a:lstStyle/>
                    <a:p>
                      <a:pPr indent="0" lvl="0" marL="0" rtl="0" algn="l">
                        <a:spcBef>
                          <a:spcPts val="0"/>
                        </a:spcBef>
                        <a:spcAft>
                          <a:spcPts val="0"/>
                        </a:spcAft>
                        <a:buNone/>
                      </a:pPr>
                      <a:r>
                        <a:rPr lang="en" sz="1200"/>
                        <a:t>(Mule et al., 2022, Nature Comms)</a:t>
                      </a:r>
                      <a:endParaRPr sz="12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BF5"/>
                    </a:solidFill>
                  </a:tcPr>
                </a:tc>
                <a:tc>
                  <a:txBody>
                    <a:bodyPr/>
                    <a:lstStyle/>
                    <a:p>
                      <a:pPr indent="0" lvl="0" marL="0" rtl="0" algn="l">
                        <a:spcBef>
                          <a:spcPts val="0"/>
                        </a:spcBef>
                        <a:spcAft>
                          <a:spcPts val="0"/>
                        </a:spcAft>
                        <a:buNone/>
                      </a:pPr>
                      <a:r>
                        <a:rPr lang="en" sz="1200"/>
                        <a:t>Andreatta et al., 2022, Bioinformatics)</a:t>
                      </a:r>
                      <a:endParaRPr sz="12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BF5"/>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33"/>
          <p:cNvPicPr preferRelativeResize="0"/>
          <p:nvPr/>
        </p:nvPicPr>
        <p:blipFill>
          <a:blip r:embed="rId3">
            <a:alphaModFix/>
          </a:blip>
          <a:stretch>
            <a:fillRect/>
          </a:stretch>
        </p:blipFill>
        <p:spPr>
          <a:xfrm>
            <a:off x="311700" y="4157817"/>
            <a:ext cx="2359977" cy="762851"/>
          </a:xfrm>
          <a:prstGeom prst="rect">
            <a:avLst/>
          </a:prstGeom>
          <a:noFill/>
          <a:ln>
            <a:noFill/>
          </a:ln>
        </p:spPr>
      </p:pic>
      <p:pic>
        <p:nvPicPr>
          <p:cNvPr id="241" name="Google Shape;241;p33"/>
          <p:cNvPicPr preferRelativeResize="0"/>
          <p:nvPr/>
        </p:nvPicPr>
        <p:blipFill>
          <a:blip r:embed="rId4">
            <a:alphaModFix/>
          </a:blip>
          <a:stretch>
            <a:fillRect/>
          </a:stretch>
        </p:blipFill>
        <p:spPr>
          <a:xfrm>
            <a:off x="191600" y="896500"/>
            <a:ext cx="3376300" cy="2534326"/>
          </a:xfrm>
          <a:prstGeom prst="rect">
            <a:avLst/>
          </a:prstGeom>
          <a:noFill/>
          <a:ln>
            <a:noFill/>
          </a:ln>
        </p:spPr>
      </p:pic>
      <p:sp>
        <p:nvSpPr>
          <p:cNvPr id="242" name="Google Shape;242;p33"/>
          <p:cNvSpPr txBox="1"/>
          <p:nvPr/>
        </p:nvSpPr>
        <p:spPr>
          <a:xfrm>
            <a:off x="3867300" y="131550"/>
            <a:ext cx="4710000" cy="420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t>Acknowledgements </a:t>
            </a:r>
            <a:endParaRPr b="1" sz="1500"/>
          </a:p>
          <a:p>
            <a:pPr indent="0" lvl="0" marL="0" rtl="0" algn="l">
              <a:spcBef>
                <a:spcPts val="0"/>
              </a:spcBef>
              <a:spcAft>
                <a:spcPts val="0"/>
              </a:spcAft>
              <a:buNone/>
            </a:pPr>
            <a:r>
              <a:t/>
            </a:r>
            <a:endParaRPr sz="1500"/>
          </a:p>
          <a:p>
            <a:pPr indent="0" lvl="0" marL="0" rtl="0" algn="l">
              <a:spcBef>
                <a:spcPts val="0"/>
              </a:spcBef>
              <a:spcAft>
                <a:spcPts val="0"/>
              </a:spcAft>
              <a:buNone/>
            </a:pPr>
            <a:r>
              <a:rPr lang="en" sz="1300"/>
              <a:t>Tim Triche</a:t>
            </a:r>
            <a:endParaRPr sz="1300"/>
          </a:p>
          <a:p>
            <a:pPr indent="0" lvl="0" marL="0" rtl="0" algn="l">
              <a:spcBef>
                <a:spcPts val="0"/>
              </a:spcBef>
              <a:spcAft>
                <a:spcPts val="0"/>
              </a:spcAft>
              <a:buNone/>
            </a:pPr>
            <a:r>
              <a:rPr lang="en" sz="1300"/>
              <a:t>Ava Jensen</a:t>
            </a:r>
            <a:endParaRPr sz="1300"/>
          </a:p>
          <a:p>
            <a:pPr indent="0" lvl="0" marL="0" rtl="0" algn="l">
              <a:spcBef>
                <a:spcPts val="0"/>
              </a:spcBef>
              <a:spcAft>
                <a:spcPts val="0"/>
              </a:spcAft>
              <a:buNone/>
            </a:pPr>
            <a:r>
              <a:rPr lang="en" sz="1300"/>
              <a:t>Lauren Harmon </a:t>
            </a:r>
            <a:endParaRPr sz="1300"/>
          </a:p>
          <a:p>
            <a:pPr indent="0" lvl="0" marL="0" rtl="0" algn="l">
              <a:spcBef>
                <a:spcPts val="0"/>
              </a:spcBef>
              <a:spcAft>
                <a:spcPts val="0"/>
              </a:spcAft>
              <a:buNone/>
            </a:pPr>
            <a:r>
              <a:rPr lang="en" sz="1300"/>
              <a:t>Zack Ramjan</a:t>
            </a:r>
            <a:endParaRPr sz="1300"/>
          </a:p>
          <a:p>
            <a:pPr indent="0" lvl="0" marL="0" rtl="0" algn="l">
              <a:spcBef>
                <a:spcPts val="0"/>
              </a:spcBef>
              <a:spcAft>
                <a:spcPts val="0"/>
              </a:spcAft>
              <a:buNone/>
            </a:pPr>
            <a:r>
              <a:t/>
            </a:r>
            <a:endParaRPr sz="1000"/>
          </a:p>
          <a:p>
            <a:pPr indent="0" lvl="0" marL="0" rtl="0" algn="l">
              <a:spcBef>
                <a:spcPts val="0"/>
              </a:spcBef>
              <a:spcAft>
                <a:spcPts val="0"/>
              </a:spcAft>
              <a:buNone/>
            </a:pPr>
            <a:r>
              <a:rPr b="1" lang="en">
                <a:solidFill>
                  <a:schemeClr val="dk1"/>
                </a:solidFill>
              </a:rPr>
              <a:t>References </a:t>
            </a:r>
            <a:endParaRPr b="1">
              <a:solidFill>
                <a:schemeClr val="dk1"/>
              </a:solidFill>
            </a:endParaRPr>
          </a:p>
          <a:p>
            <a:pPr indent="0" lvl="0" marL="0" rtl="0" algn="l">
              <a:spcBef>
                <a:spcPts val="0"/>
              </a:spcBef>
              <a:spcAft>
                <a:spcPts val="0"/>
              </a:spcAft>
              <a:buNone/>
            </a:pPr>
            <a:r>
              <a:t/>
            </a:r>
            <a:endParaRPr b="1" sz="1300">
              <a:solidFill>
                <a:schemeClr val="dk1"/>
              </a:solidFill>
            </a:endParaRPr>
          </a:p>
          <a:p>
            <a:pPr indent="0" lvl="0" marL="0" rtl="0" algn="l">
              <a:spcBef>
                <a:spcPts val="0"/>
              </a:spcBef>
              <a:spcAft>
                <a:spcPts val="0"/>
              </a:spcAft>
              <a:buClr>
                <a:schemeClr val="dk1"/>
              </a:buClr>
              <a:buSzPts val="1100"/>
              <a:buFont typeface="Arial"/>
              <a:buNone/>
            </a:pPr>
            <a:r>
              <a:rPr lang="en" sz="800">
                <a:solidFill>
                  <a:srgbClr val="333333"/>
                </a:solidFill>
                <a:highlight>
                  <a:srgbClr val="FFFFFF"/>
                </a:highlight>
              </a:rPr>
              <a:t>Yang, S., Corbett, S.E., Koga, Y. </a:t>
            </a:r>
            <a:r>
              <a:rPr i="1" lang="en" sz="800">
                <a:solidFill>
                  <a:srgbClr val="333333"/>
                </a:solidFill>
                <a:highlight>
                  <a:srgbClr val="FFFFFF"/>
                </a:highlight>
              </a:rPr>
              <a:t>et al.</a:t>
            </a:r>
            <a:r>
              <a:rPr lang="en" sz="800">
                <a:solidFill>
                  <a:srgbClr val="333333"/>
                </a:solidFill>
                <a:highlight>
                  <a:srgbClr val="FFFFFF"/>
                </a:highlight>
              </a:rPr>
              <a:t> Decontamination of ambient RNA in single-cell RNA-seq with </a:t>
            </a:r>
            <a:r>
              <a:rPr lang="en" sz="800">
                <a:solidFill>
                  <a:srgbClr val="FF0000"/>
                </a:solidFill>
                <a:highlight>
                  <a:srgbClr val="FFFFFF"/>
                </a:highlight>
              </a:rPr>
              <a:t>DecontX</a:t>
            </a:r>
            <a:r>
              <a:rPr lang="en" sz="800">
                <a:solidFill>
                  <a:srgbClr val="333333"/>
                </a:solidFill>
                <a:highlight>
                  <a:srgbClr val="FFFFFF"/>
                </a:highlight>
              </a:rPr>
              <a:t>. </a:t>
            </a:r>
            <a:r>
              <a:rPr i="1" lang="en" sz="800">
                <a:solidFill>
                  <a:srgbClr val="333333"/>
                </a:solidFill>
                <a:highlight>
                  <a:srgbClr val="FFFFFF"/>
                </a:highlight>
              </a:rPr>
              <a:t>Genome Biol</a:t>
            </a:r>
            <a:r>
              <a:rPr lang="en" sz="800">
                <a:solidFill>
                  <a:srgbClr val="333333"/>
                </a:solidFill>
                <a:highlight>
                  <a:srgbClr val="FFFFFF"/>
                </a:highlight>
              </a:rPr>
              <a:t> 21, 57 (2020). https://doi.org/10.1186/s13059-020-1950-6</a:t>
            </a:r>
            <a:endParaRPr sz="1000">
              <a:solidFill>
                <a:schemeClr val="dk1"/>
              </a:solidFill>
            </a:endParaRPr>
          </a:p>
          <a:p>
            <a:pPr indent="0" lvl="0" marL="0" rtl="0" algn="l">
              <a:spcBef>
                <a:spcPts val="0"/>
              </a:spcBef>
              <a:spcAft>
                <a:spcPts val="0"/>
              </a:spcAft>
              <a:buClr>
                <a:schemeClr val="dk1"/>
              </a:buClr>
              <a:buSzPts val="1100"/>
              <a:buFont typeface="Arial"/>
              <a:buNone/>
            </a:pPr>
            <a:r>
              <a:t/>
            </a:r>
            <a:endParaRPr sz="1000">
              <a:solidFill>
                <a:schemeClr val="dk1"/>
              </a:solidFill>
            </a:endParaRPr>
          </a:p>
          <a:p>
            <a:pPr indent="0" lvl="0" marL="0" rtl="0" algn="l">
              <a:spcBef>
                <a:spcPts val="0"/>
              </a:spcBef>
              <a:spcAft>
                <a:spcPts val="0"/>
              </a:spcAft>
              <a:buClr>
                <a:schemeClr val="dk1"/>
              </a:buClr>
              <a:buSzPts val="1100"/>
              <a:buFont typeface="Arial"/>
              <a:buNone/>
            </a:pPr>
            <a:r>
              <a:rPr lang="en" sz="800">
                <a:solidFill>
                  <a:srgbClr val="222222"/>
                </a:solidFill>
                <a:highlight>
                  <a:srgbClr val="FFFFFF"/>
                </a:highlight>
              </a:rPr>
              <a:t>Gayoso, A., Steier, Z., Lopez, R. </a:t>
            </a:r>
            <a:r>
              <a:rPr i="1" lang="en" sz="800">
                <a:solidFill>
                  <a:srgbClr val="222222"/>
                </a:solidFill>
                <a:highlight>
                  <a:srgbClr val="FFFFFF"/>
                </a:highlight>
              </a:rPr>
              <a:t>et al.</a:t>
            </a:r>
            <a:r>
              <a:rPr lang="en" sz="800">
                <a:solidFill>
                  <a:srgbClr val="222222"/>
                </a:solidFill>
                <a:highlight>
                  <a:srgbClr val="FFFFFF"/>
                </a:highlight>
              </a:rPr>
              <a:t> Joint probabilistic modeling of single-cell multi-omic data with </a:t>
            </a:r>
            <a:r>
              <a:rPr lang="en" sz="800">
                <a:solidFill>
                  <a:srgbClr val="FF0000"/>
                </a:solidFill>
                <a:highlight>
                  <a:srgbClr val="FFFFFF"/>
                </a:highlight>
              </a:rPr>
              <a:t>totalVI</a:t>
            </a:r>
            <a:r>
              <a:rPr lang="en" sz="800">
                <a:solidFill>
                  <a:srgbClr val="222222"/>
                </a:solidFill>
                <a:highlight>
                  <a:srgbClr val="FFFFFF"/>
                </a:highlight>
              </a:rPr>
              <a:t>. </a:t>
            </a:r>
            <a:r>
              <a:rPr i="1" lang="en" sz="800">
                <a:solidFill>
                  <a:srgbClr val="222222"/>
                </a:solidFill>
                <a:highlight>
                  <a:srgbClr val="FFFFFF"/>
                </a:highlight>
              </a:rPr>
              <a:t>Nat Methods</a:t>
            </a:r>
            <a:r>
              <a:rPr lang="en" sz="800">
                <a:solidFill>
                  <a:srgbClr val="222222"/>
                </a:solidFill>
                <a:highlight>
                  <a:srgbClr val="FFFFFF"/>
                </a:highlight>
              </a:rPr>
              <a:t> 18, 272–282 (2021). </a:t>
            </a:r>
            <a:r>
              <a:rPr lang="en" sz="800" u="sng">
                <a:solidFill>
                  <a:schemeClr val="accent5"/>
                </a:solidFill>
                <a:highlight>
                  <a:srgbClr val="FFFFFF"/>
                </a:highlight>
                <a:hlinkClick r:id="rId5">
                  <a:extLst>
                    <a:ext uri="{A12FA001-AC4F-418D-AE19-62706E023703}">
                      <ahyp:hlinkClr val="tx"/>
                    </a:ext>
                  </a:extLst>
                </a:hlinkClick>
              </a:rPr>
              <a:t>https://doi.org/10.1038/s41592-020-01050-x</a:t>
            </a:r>
            <a:endParaRPr sz="800">
              <a:solidFill>
                <a:srgbClr val="222222"/>
              </a:solidFill>
              <a:highlight>
                <a:srgbClr val="FFFFFF"/>
              </a:highlight>
            </a:endParaRPr>
          </a:p>
          <a:p>
            <a:pPr indent="0" lvl="0" marL="0" rtl="0" algn="l">
              <a:spcBef>
                <a:spcPts val="0"/>
              </a:spcBef>
              <a:spcAft>
                <a:spcPts val="0"/>
              </a:spcAft>
              <a:buClr>
                <a:schemeClr val="dk1"/>
              </a:buClr>
              <a:buSzPts val="1100"/>
              <a:buFont typeface="Arial"/>
              <a:buNone/>
            </a:pPr>
            <a:r>
              <a:t/>
            </a:r>
            <a:endParaRPr sz="800">
              <a:solidFill>
                <a:srgbClr val="222222"/>
              </a:solidFill>
              <a:highlight>
                <a:srgbClr val="FFFFFF"/>
              </a:highlight>
            </a:endParaRPr>
          </a:p>
          <a:p>
            <a:pPr indent="0" lvl="0" marL="0" rtl="0" algn="l">
              <a:spcBef>
                <a:spcPts val="0"/>
              </a:spcBef>
              <a:spcAft>
                <a:spcPts val="0"/>
              </a:spcAft>
              <a:buNone/>
            </a:pPr>
            <a:r>
              <a:rPr lang="en" sz="750">
                <a:solidFill>
                  <a:srgbClr val="2A2A2A"/>
                </a:solidFill>
                <a:highlight>
                  <a:srgbClr val="FFFFFF"/>
                </a:highlight>
              </a:rPr>
              <a:t>Massimo Andreatta and others, </a:t>
            </a:r>
            <a:r>
              <a:rPr lang="en" sz="750">
                <a:solidFill>
                  <a:srgbClr val="FF0000"/>
                </a:solidFill>
                <a:highlight>
                  <a:srgbClr val="FFFFFF"/>
                </a:highlight>
              </a:rPr>
              <a:t>scGate:</a:t>
            </a:r>
            <a:r>
              <a:rPr lang="en" sz="750">
                <a:solidFill>
                  <a:srgbClr val="2A2A2A"/>
                </a:solidFill>
                <a:highlight>
                  <a:srgbClr val="FFFFFF"/>
                </a:highlight>
              </a:rPr>
              <a:t> marker-based purification of cell types from heterogeneous single-cell RNA-seq datasets, </a:t>
            </a:r>
            <a:r>
              <a:rPr i="1" lang="en" sz="750">
                <a:solidFill>
                  <a:srgbClr val="2A2A2A"/>
                </a:solidFill>
                <a:highlight>
                  <a:srgbClr val="FFFFFF"/>
                </a:highlight>
              </a:rPr>
              <a:t>Bioinformatics</a:t>
            </a:r>
            <a:r>
              <a:rPr lang="en" sz="750">
                <a:solidFill>
                  <a:srgbClr val="2A2A2A"/>
                </a:solidFill>
                <a:highlight>
                  <a:srgbClr val="FFFFFF"/>
                </a:highlight>
              </a:rPr>
              <a:t>, Volume 38, Issue 9, March 2022, Pages 2642–2644, </a:t>
            </a:r>
            <a:r>
              <a:rPr lang="en" sz="750">
                <a:solidFill>
                  <a:srgbClr val="006FB7"/>
                </a:solidFill>
                <a:highlight>
                  <a:srgbClr val="FFFFFF"/>
                </a:highlight>
                <a:uFill>
                  <a:noFill/>
                </a:uFill>
                <a:hlinkClick r:id="rId6">
                  <a:extLst>
                    <a:ext uri="{A12FA001-AC4F-418D-AE19-62706E023703}">
                      <ahyp:hlinkClr val="tx"/>
                    </a:ext>
                  </a:extLst>
                </a:hlinkClick>
              </a:rPr>
              <a:t>https://doi.org/10.1093/bioinformatics/btac141</a:t>
            </a:r>
            <a:endParaRPr sz="800">
              <a:solidFill>
                <a:srgbClr val="222222"/>
              </a:solidFill>
              <a:highlight>
                <a:srgbClr val="FFFFFF"/>
              </a:highlight>
            </a:endParaRPr>
          </a:p>
          <a:p>
            <a:pPr indent="0" lvl="0" marL="0" rtl="0" algn="l">
              <a:spcBef>
                <a:spcPts val="0"/>
              </a:spcBef>
              <a:spcAft>
                <a:spcPts val="0"/>
              </a:spcAft>
              <a:buNone/>
            </a:pPr>
            <a:r>
              <a:t/>
            </a:r>
            <a:endParaRPr sz="800">
              <a:solidFill>
                <a:srgbClr val="222222"/>
              </a:solidFill>
              <a:highlight>
                <a:srgbClr val="FFFFFF"/>
              </a:highlight>
            </a:endParaRPr>
          </a:p>
          <a:p>
            <a:pPr indent="0" lvl="0" marL="0" rtl="0" algn="l">
              <a:spcBef>
                <a:spcPts val="0"/>
              </a:spcBef>
              <a:spcAft>
                <a:spcPts val="0"/>
              </a:spcAft>
              <a:buClr>
                <a:schemeClr val="dk1"/>
              </a:buClr>
              <a:buSzPts val="1100"/>
              <a:buFont typeface="Arial"/>
              <a:buNone/>
            </a:pPr>
            <a:r>
              <a:rPr lang="en" sz="800">
                <a:solidFill>
                  <a:schemeClr val="dk1"/>
                </a:solidFill>
              </a:rPr>
              <a:t>Stoeckius, M., Hafemeister, C., Stephenson, W. et al. Simultaneous epitope and transcriptome measurement in single cells. Nat Methods 14, 865–868 (2017). https://doi.org/10.1038/nmeth.4380</a:t>
            </a:r>
            <a:endParaRPr sz="800">
              <a:solidFill>
                <a:srgbClr val="222222"/>
              </a:solidFill>
              <a:highlight>
                <a:srgbClr val="FFFFFF"/>
              </a:highlight>
            </a:endParaRPr>
          </a:p>
          <a:p>
            <a:pPr indent="0" lvl="0" marL="0" rtl="0" algn="l">
              <a:spcBef>
                <a:spcPts val="0"/>
              </a:spcBef>
              <a:spcAft>
                <a:spcPts val="0"/>
              </a:spcAft>
              <a:buNone/>
            </a:pPr>
            <a:r>
              <a:t/>
            </a:r>
            <a:endParaRPr sz="800">
              <a:solidFill>
                <a:srgbClr val="222222"/>
              </a:solidFill>
              <a:highlight>
                <a:srgbClr val="FFFFFF"/>
              </a:highlight>
            </a:endParaRPr>
          </a:p>
          <a:p>
            <a:pPr indent="0" lvl="0" marL="0" rtl="0" algn="l">
              <a:spcBef>
                <a:spcPts val="0"/>
              </a:spcBef>
              <a:spcAft>
                <a:spcPts val="0"/>
              </a:spcAft>
              <a:buClr>
                <a:schemeClr val="dk1"/>
              </a:buClr>
              <a:buSzPts val="1100"/>
              <a:buFont typeface="Arial"/>
              <a:buNone/>
            </a:pPr>
            <a:r>
              <a:rPr lang="en" sz="700">
                <a:solidFill>
                  <a:schemeClr val="accent2"/>
                </a:solidFill>
                <a:highlight>
                  <a:srgbClr val="FFFFFF"/>
                </a:highlight>
              </a:rPr>
              <a:t>Mair F, Erickson JR, Voillet V, Simoni Y, Bi T, Tyznik AJ, Martin J, Gottardo R, Newell EW, Prlic M. A Targeted Multi-omic Analysis Approach Measures Protein Expression and Low-Abundance Transcripts on the Single-Cell Level. Cell Rep. 2020 Apr 7;31(1):107499. doi: 10.1016/j.celrep.2020.03.063. PMID: 32268080; PMCID: PMC7224638.</a:t>
            </a:r>
            <a:endParaRPr sz="700">
              <a:solidFill>
                <a:srgbClr val="222222"/>
              </a:solidFill>
              <a:highlight>
                <a:srgbClr val="FFFFFF"/>
              </a:highlight>
            </a:endParaRPr>
          </a:p>
          <a:p>
            <a:pPr indent="0" lvl="0" marL="0" rtl="0" algn="l">
              <a:spcBef>
                <a:spcPts val="0"/>
              </a:spcBef>
              <a:spcAft>
                <a:spcPts val="0"/>
              </a:spcAft>
              <a:buNone/>
            </a:pPr>
            <a:r>
              <a:t/>
            </a:r>
            <a:endParaRPr sz="1000"/>
          </a:p>
        </p:txBody>
      </p:sp>
      <p:pic>
        <p:nvPicPr>
          <p:cNvPr id="243" name="Google Shape;243;p33"/>
          <p:cNvPicPr preferRelativeResize="0"/>
          <p:nvPr/>
        </p:nvPicPr>
        <p:blipFill>
          <a:blip r:embed="rId7">
            <a:alphaModFix/>
          </a:blip>
          <a:stretch>
            <a:fillRect/>
          </a:stretch>
        </p:blipFill>
        <p:spPr>
          <a:xfrm>
            <a:off x="8166900" y="4355225"/>
            <a:ext cx="703900" cy="703900"/>
          </a:xfrm>
          <a:prstGeom prst="rect">
            <a:avLst/>
          </a:prstGeom>
          <a:noFill/>
          <a:ln>
            <a:noFill/>
          </a:ln>
        </p:spPr>
      </p:pic>
      <p:sp>
        <p:nvSpPr>
          <p:cNvPr id="244" name="Google Shape;244;p33"/>
          <p:cNvSpPr txBox="1"/>
          <p:nvPr/>
        </p:nvSpPr>
        <p:spPr>
          <a:xfrm>
            <a:off x="8166900" y="4157825"/>
            <a:ext cx="91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Orcid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8" name="Shape 248"/>
        <p:cNvGrpSpPr/>
        <p:nvPr/>
      </p:nvGrpSpPr>
      <p:grpSpPr>
        <a:xfrm>
          <a:off x="0" y="0"/>
          <a:ext cx="0" cy="0"/>
          <a:chOff x="0" y="0"/>
          <a:chExt cx="0" cy="0"/>
        </a:xfrm>
      </p:grpSpPr>
      <p:sp>
        <p:nvSpPr>
          <p:cNvPr id="249" name="Google Shape;249;p3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BACKUPSLIDES </a:t>
            </a:r>
            <a:endParaRPr/>
          </a:p>
        </p:txBody>
      </p:sp>
      <p:sp>
        <p:nvSpPr>
          <p:cNvPr id="250" name="Google Shape;250;p3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Mostly on LASRY</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4" name="Shape 254"/>
        <p:cNvGrpSpPr/>
        <p:nvPr/>
      </p:nvGrpSpPr>
      <p:grpSpPr>
        <a:xfrm>
          <a:off x="0" y="0"/>
          <a:ext cx="0" cy="0"/>
          <a:chOff x="0" y="0"/>
          <a:chExt cx="0" cy="0"/>
        </a:xfrm>
      </p:grpSpPr>
      <p:sp>
        <p:nvSpPr>
          <p:cNvPr id="255" name="Google Shape;255;p3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56" name="Google Shape;256;p3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257" name="Google Shape;257;p35"/>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58" name="Google Shape;258;p35"/>
          <p:cNvPicPr preferRelativeResize="0"/>
          <p:nvPr/>
        </p:nvPicPr>
        <p:blipFill>
          <a:blip r:embed="rId4">
            <a:alphaModFix/>
          </a:blip>
          <a:stretch>
            <a:fillRect/>
          </a:stretch>
        </p:blipFill>
        <p:spPr>
          <a:xfrm>
            <a:off x="412125" y="1579200"/>
            <a:ext cx="4159874" cy="2491951"/>
          </a:xfrm>
          <a:prstGeom prst="rect">
            <a:avLst/>
          </a:prstGeom>
          <a:noFill/>
          <a:ln>
            <a:noFill/>
          </a:ln>
        </p:spPr>
      </p:pic>
      <p:pic>
        <p:nvPicPr>
          <p:cNvPr id="259" name="Google Shape;259;p35"/>
          <p:cNvPicPr preferRelativeResize="0"/>
          <p:nvPr/>
        </p:nvPicPr>
        <p:blipFill rotWithShape="1">
          <a:blip r:embed="rId5">
            <a:alphaModFix/>
          </a:blip>
          <a:srcRect b="0" l="0" r="59210" t="0"/>
          <a:stretch/>
        </p:blipFill>
        <p:spPr>
          <a:xfrm>
            <a:off x="4402150" y="1341072"/>
            <a:ext cx="2649097" cy="3511877"/>
          </a:xfrm>
          <a:prstGeom prst="rect">
            <a:avLst/>
          </a:prstGeom>
          <a:noFill/>
          <a:ln>
            <a:noFill/>
          </a:ln>
        </p:spPr>
      </p:pic>
      <p:pic>
        <p:nvPicPr>
          <p:cNvPr id="260" name="Google Shape;260;p35"/>
          <p:cNvPicPr preferRelativeResize="0"/>
          <p:nvPr/>
        </p:nvPicPr>
        <p:blipFill rotWithShape="1">
          <a:blip r:embed="rId5">
            <a:alphaModFix/>
          </a:blip>
          <a:srcRect b="0" l="69850" r="0" t="0"/>
          <a:stretch/>
        </p:blipFill>
        <p:spPr>
          <a:xfrm>
            <a:off x="7016073" y="1341072"/>
            <a:ext cx="1958078" cy="3511877"/>
          </a:xfrm>
          <a:prstGeom prst="rect">
            <a:avLst/>
          </a:prstGeom>
          <a:noFill/>
          <a:ln>
            <a:noFill/>
          </a:ln>
        </p:spPr>
      </p:pic>
      <p:sp>
        <p:nvSpPr>
          <p:cNvPr id="261" name="Google Shape;261;p35"/>
          <p:cNvSpPr/>
          <p:nvPr/>
        </p:nvSpPr>
        <p:spPr>
          <a:xfrm>
            <a:off x="4335150" y="1341075"/>
            <a:ext cx="4737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5" name="Shape 265"/>
        <p:cNvGrpSpPr/>
        <p:nvPr/>
      </p:nvGrpSpPr>
      <p:grpSpPr>
        <a:xfrm>
          <a:off x="0" y="0"/>
          <a:ext cx="0" cy="0"/>
          <a:chOff x="0" y="0"/>
          <a:chExt cx="0" cy="0"/>
        </a:xfrm>
      </p:grpSpPr>
      <p:sp>
        <p:nvSpPr>
          <p:cNvPr id="266" name="Google Shape;266;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67" name="Google Shape;267;p36"/>
          <p:cNvSpPr txBox="1"/>
          <p:nvPr>
            <p:ph idx="1" type="body"/>
          </p:nvPr>
        </p:nvSpPr>
        <p:spPr>
          <a:xfrm>
            <a:off x="311700" y="163625"/>
            <a:ext cx="8520600" cy="5493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200">
                <a:solidFill>
                  <a:srgbClr val="555555"/>
                </a:solidFill>
                <a:highlight>
                  <a:srgbClr val="FFFFFF"/>
                </a:highlight>
                <a:latin typeface="Roboto"/>
                <a:ea typeface="Roboto"/>
                <a:cs typeface="Roboto"/>
                <a:sym typeface="Roboto"/>
              </a:rPr>
              <a:t>Single-cell transcriptomic and proteomic assays have added substantial breadth and depth to our understanding of cellular phenotypes and interactions. Particularly in the study of cellular immunity, the recent CITE-seq and REAP-seq protocols (which simultaneously assay hundreds of cell surface proteins alongside thousands of mRNA transcripts) have provided a robust and scalable means to dissect tissue- and condition-specific roles of individual cells. </a:t>
            </a:r>
            <a:endParaRPr sz="1200">
              <a:solidFill>
                <a:srgbClr val="555555"/>
              </a:solidFill>
              <a:highlight>
                <a:srgbClr val="FFFFFF"/>
              </a:highlight>
              <a:latin typeface="Roboto"/>
              <a:ea typeface="Roboto"/>
              <a:cs typeface="Roboto"/>
              <a:sym typeface="Roboto"/>
            </a:endParaRPr>
          </a:p>
          <a:p>
            <a:pPr indent="0" lvl="0" marL="0" rtl="0" algn="l">
              <a:spcBef>
                <a:spcPts val="1200"/>
              </a:spcBef>
              <a:spcAft>
                <a:spcPts val="0"/>
              </a:spcAft>
              <a:buNone/>
            </a:pPr>
            <a:r>
              <a:rPr lang="en" sz="1200">
                <a:solidFill>
                  <a:srgbClr val="555555"/>
                </a:solidFill>
                <a:highlight>
                  <a:srgbClr val="FFFFFF"/>
                </a:highlight>
                <a:latin typeface="Roboto"/>
                <a:ea typeface="Roboto"/>
                <a:cs typeface="Roboto"/>
                <a:sym typeface="Roboto"/>
              </a:rPr>
              <a:t>However, the most appropriate means to preprocess these assays remains an open research topic with substantial implications for harmonized atlases of cell states and fates. Moreover, the majority of single-cell transcriptomic discoveries are evaluated against flow cytometric and functional characterization. </a:t>
            </a:r>
            <a:endParaRPr sz="1200">
              <a:solidFill>
                <a:srgbClr val="555555"/>
              </a:solidFill>
              <a:highlight>
                <a:srgbClr val="FFFFFF"/>
              </a:highlight>
              <a:latin typeface="Roboto"/>
              <a:ea typeface="Roboto"/>
              <a:cs typeface="Roboto"/>
              <a:sym typeface="Roboto"/>
            </a:endParaRPr>
          </a:p>
          <a:p>
            <a:pPr indent="0" lvl="0" marL="0" rtl="0" algn="l">
              <a:spcBef>
                <a:spcPts val="1200"/>
              </a:spcBef>
              <a:spcAft>
                <a:spcPts val="0"/>
              </a:spcAft>
              <a:buNone/>
            </a:pPr>
            <a:r>
              <a:rPr lang="en" sz="1200">
                <a:solidFill>
                  <a:srgbClr val="555555"/>
                </a:solidFill>
                <a:highlight>
                  <a:srgbClr val="FFFFFF"/>
                </a:highlight>
                <a:latin typeface="Roboto"/>
                <a:ea typeface="Roboto"/>
                <a:cs typeface="Roboto"/>
                <a:sym typeface="Roboto"/>
              </a:rPr>
              <a:t>Here we present a comparative evaluation of in silico and flow cytometric gating approaches for analyzing CITE-seq data. We investigate the relative strengths of decontPro and dsb as decontamination tools, and employ the scGate package to simulate in silico gating to allow interpretation of the downstream consequences. </a:t>
            </a:r>
            <a:endParaRPr sz="1200">
              <a:solidFill>
                <a:srgbClr val="555555"/>
              </a:solidFill>
              <a:highlight>
                <a:srgbClr val="FFFFFF"/>
              </a:highlight>
              <a:latin typeface="Roboto"/>
              <a:ea typeface="Roboto"/>
              <a:cs typeface="Roboto"/>
              <a:sym typeface="Roboto"/>
            </a:endParaRPr>
          </a:p>
          <a:p>
            <a:pPr indent="0" lvl="0" marL="0" rtl="0" algn="l">
              <a:spcBef>
                <a:spcPts val="1200"/>
              </a:spcBef>
              <a:spcAft>
                <a:spcPts val="0"/>
              </a:spcAft>
              <a:buNone/>
            </a:pPr>
            <a:r>
              <a:rPr lang="en" sz="1200">
                <a:solidFill>
                  <a:srgbClr val="555555"/>
                </a:solidFill>
                <a:highlight>
                  <a:srgbClr val="FFFFFF"/>
                </a:highlight>
                <a:latin typeface="Roboto"/>
                <a:ea typeface="Roboto"/>
                <a:cs typeface="Roboto"/>
                <a:sym typeface="Roboto"/>
              </a:rPr>
              <a:t>Importantly, when isotype controls and mRNA UMI counts are available, conclusions can be substantially affected by decisions to use or ignore these modalities in normalization, decontamination, and clustering. </a:t>
            </a:r>
            <a:endParaRPr sz="1200">
              <a:solidFill>
                <a:srgbClr val="555555"/>
              </a:solidFill>
              <a:highlight>
                <a:srgbClr val="FFFFFF"/>
              </a:highlight>
              <a:latin typeface="Roboto"/>
              <a:ea typeface="Roboto"/>
              <a:cs typeface="Roboto"/>
              <a:sym typeface="Roboto"/>
            </a:endParaRPr>
          </a:p>
          <a:p>
            <a:pPr indent="0" lvl="0" marL="0" rtl="0" algn="l">
              <a:spcBef>
                <a:spcPts val="1200"/>
              </a:spcBef>
              <a:spcAft>
                <a:spcPts val="0"/>
              </a:spcAft>
              <a:buNone/>
            </a:pPr>
            <a:r>
              <a:rPr lang="en" sz="1200">
                <a:solidFill>
                  <a:srgbClr val="555555"/>
                </a:solidFill>
                <a:highlight>
                  <a:srgbClr val="FFFFFF"/>
                </a:highlight>
                <a:latin typeface="Roboto"/>
                <a:ea typeface="Roboto"/>
                <a:cs typeface="Roboto"/>
                <a:sym typeface="Roboto"/>
              </a:rPr>
              <a:t>DecontX (which implements DecontPro) is a Bioconductor package that identifies and removes potential cell doublets and contaminating cells from single-cell data. </a:t>
            </a:r>
            <a:endParaRPr sz="1200">
              <a:solidFill>
                <a:srgbClr val="555555"/>
              </a:solidFill>
              <a:highlight>
                <a:srgbClr val="FFFFFF"/>
              </a:highlight>
              <a:latin typeface="Roboto"/>
              <a:ea typeface="Roboto"/>
              <a:cs typeface="Roboto"/>
              <a:sym typeface="Roboto"/>
            </a:endParaRPr>
          </a:p>
          <a:p>
            <a:pPr indent="0" lvl="0" marL="0" rtl="0" algn="l">
              <a:spcBef>
                <a:spcPts val="1200"/>
              </a:spcBef>
              <a:spcAft>
                <a:spcPts val="0"/>
              </a:spcAft>
              <a:buNone/>
            </a:pPr>
            <a:r>
              <a:rPr lang="en" sz="1200">
                <a:solidFill>
                  <a:srgbClr val="555555"/>
                </a:solidFill>
                <a:highlight>
                  <a:srgbClr val="FFFFFF"/>
                </a:highlight>
                <a:latin typeface="Roboto"/>
                <a:ea typeface="Roboto"/>
                <a:cs typeface="Roboto"/>
                <a:sym typeface="Roboto"/>
              </a:rPr>
              <a:t>DSB, hosted on CRAN is another package that normalizes and denoises antibody derived tag data from CITE-seq datasets, and pioneered the use of isotype controls for background normalization. </a:t>
            </a:r>
            <a:endParaRPr sz="1200">
              <a:solidFill>
                <a:srgbClr val="555555"/>
              </a:solidFill>
              <a:highlight>
                <a:srgbClr val="FFFFFF"/>
              </a:highlight>
              <a:latin typeface="Roboto"/>
              <a:ea typeface="Roboto"/>
              <a:cs typeface="Roboto"/>
              <a:sym typeface="Roboto"/>
            </a:endParaRPr>
          </a:p>
          <a:p>
            <a:pPr indent="0" lvl="0" marL="0" rtl="0" algn="l">
              <a:spcBef>
                <a:spcPts val="1200"/>
              </a:spcBef>
              <a:spcAft>
                <a:spcPts val="0"/>
              </a:spcAft>
              <a:buClr>
                <a:schemeClr val="dk1"/>
              </a:buClr>
              <a:buSzPct val="91666"/>
              <a:buFont typeface="Arial"/>
              <a:buNone/>
            </a:pPr>
            <a:r>
              <a:rPr lang="en" sz="1200">
                <a:solidFill>
                  <a:srgbClr val="555555"/>
                </a:solidFill>
                <a:highlight>
                  <a:srgbClr val="FFFFFF"/>
                </a:highlight>
                <a:latin typeface="Roboto"/>
                <a:ea typeface="Roboto"/>
                <a:cs typeface="Roboto"/>
                <a:sym typeface="Roboto"/>
              </a:rPr>
              <a:t>scGate (hosted on CRAN) employs the UCell Bioconductor package to enable a reproducible, semi-supervised, in silico gating approach akin to more traditional flow cytometric gating. In conjunction with contemporary preprocessing and clustering-based workflows for CITE-seq data, scGate allows us to compare the outcomes of in silico gating on properly preprocessed CITE-seq data against flow cytometric counts of cells prepared via enrichment protocols. This provides a lens to judge the relative merits of decontamination workflows. Finally, we apply our findings from the above benchmarking experiments to a primary dataset of human bone marrow samples from healthy donors and pediatric leukemia patients. The results hold implications for clinical translation of multimodal single-cell profiling of patients and extensions to patient care in high-risk applications with no standard of care.</a:t>
            </a:r>
            <a:endParaRPr sz="1200">
              <a:solidFill>
                <a:srgbClr val="555555"/>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1" name="Shape 271"/>
        <p:cNvGrpSpPr/>
        <p:nvPr/>
      </p:nvGrpSpPr>
      <p:grpSpPr>
        <a:xfrm>
          <a:off x="0" y="0"/>
          <a:ext cx="0" cy="0"/>
          <a:chOff x="0" y="0"/>
          <a:chExt cx="0" cy="0"/>
        </a:xfrm>
      </p:grpSpPr>
      <p:sp>
        <p:nvSpPr>
          <p:cNvPr id="272" name="Google Shape;272;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73" name="Google Shape;273;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SzPts val="1800"/>
              <a:buChar char="●"/>
            </a:pPr>
            <a:r>
              <a:rPr lang="en" sz="1100">
                <a:solidFill>
                  <a:schemeClr val="dk1"/>
                </a:solidFill>
              </a:rPr>
              <a:t>Flow results from flow sorting B cells in https://www.nature.com/articles/s43018-022-00480-0/figures/3  </a:t>
            </a:r>
            <a:endParaRPr/>
          </a:p>
          <a:p>
            <a:pPr indent="-342900" lvl="0" marL="457200" rtl="0" algn="l">
              <a:spcBef>
                <a:spcPts val="0"/>
              </a:spcBef>
              <a:spcAft>
                <a:spcPts val="0"/>
              </a:spcAft>
              <a:buSzPts val="1800"/>
              <a:buChar char="●"/>
            </a:pPr>
            <a:r>
              <a:t/>
            </a:r>
            <a:endParaRPr/>
          </a:p>
        </p:txBody>
      </p:sp>
      <p:pic>
        <p:nvPicPr>
          <p:cNvPr id="274" name="Google Shape;274;p37"/>
          <p:cNvPicPr preferRelativeResize="0"/>
          <p:nvPr/>
        </p:nvPicPr>
        <p:blipFill>
          <a:blip r:embed="rId3">
            <a:alphaModFix/>
          </a:blip>
          <a:stretch>
            <a:fillRect/>
          </a:stretch>
        </p:blipFill>
        <p:spPr>
          <a:xfrm>
            <a:off x="835688" y="1857800"/>
            <a:ext cx="6848475" cy="28956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8" name="Shape 278"/>
        <p:cNvGrpSpPr/>
        <p:nvPr/>
      </p:nvGrpSpPr>
      <p:grpSpPr>
        <a:xfrm>
          <a:off x="0" y="0"/>
          <a:ext cx="0" cy="0"/>
          <a:chOff x="0" y="0"/>
          <a:chExt cx="0" cy="0"/>
        </a:xfrm>
      </p:grpSpPr>
      <p:sp>
        <p:nvSpPr>
          <p:cNvPr id="279" name="Google Shape;279;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280" name="Google Shape;280;p38"/>
          <p:cNvPicPr preferRelativeResize="0"/>
          <p:nvPr/>
        </p:nvPicPr>
        <p:blipFill>
          <a:blip r:embed="rId3">
            <a:alphaModFix/>
          </a:blip>
          <a:stretch>
            <a:fillRect/>
          </a:stretch>
        </p:blipFill>
        <p:spPr>
          <a:xfrm>
            <a:off x="552800" y="1401950"/>
            <a:ext cx="3644176" cy="2987599"/>
          </a:xfrm>
          <a:prstGeom prst="rect">
            <a:avLst/>
          </a:prstGeom>
          <a:noFill/>
          <a:ln>
            <a:noFill/>
          </a:ln>
        </p:spPr>
      </p:pic>
      <p:pic>
        <p:nvPicPr>
          <p:cNvPr id="281" name="Google Shape;281;p38"/>
          <p:cNvPicPr preferRelativeResize="0"/>
          <p:nvPr/>
        </p:nvPicPr>
        <p:blipFill>
          <a:blip r:embed="rId4">
            <a:alphaModFix/>
          </a:blip>
          <a:stretch>
            <a:fillRect/>
          </a:stretch>
        </p:blipFill>
        <p:spPr>
          <a:xfrm>
            <a:off x="4488350" y="1201338"/>
            <a:ext cx="3959126" cy="33888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5" name="Shape 285"/>
        <p:cNvGrpSpPr/>
        <p:nvPr/>
      </p:nvGrpSpPr>
      <p:grpSpPr>
        <a:xfrm>
          <a:off x="0" y="0"/>
          <a:ext cx="0" cy="0"/>
          <a:chOff x="0" y="0"/>
          <a:chExt cx="0" cy="0"/>
        </a:xfrm>
      </p:grpSpPr>
      <p:sp>
        <p:nvSpPr>
          <p:cNvPr id="286" name="Google Shape;286;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Expression of Positive Markers </a:t>
            </a:r>
            <a:endParaRPr/>
          </a:p>
        </p:txBody>
      </p:sp>
      <p:pic>
        <p:nvPicPr>
          <p:cNvPr id="287" name="Google Shape;287;p39"/>
          <p:cNvPicPr preferRelativeResize="0"/>
          <p:nvPr/>
        </p:nvPicPr>
        <p:blipFill>
          <a:blip r:embed="rId3">
            <a:alphaModFix/>
          </a:blip>
          <a:stretch>
            <a:fillRect/>
          </a:stretch>
        </p:blipFill>
        <p:spPr>
          <a:xfrm>
            <a:off x="1331100" y="1210300"/>
            <a:ext cx="6802434" cy="38209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1" name="Shape 291"/>
        <p:cNvGrpSpPr/>
        <p:nvPr/>
      </p:nvGrpSpPr>
      <p:grpSpPr>
        <a:xfrm>
          <a:off x="0" y="0"/>
          <a:ext cx="0" cy="0"/>
          <a:chOff x="0" y="0"/>
          <a:chExt cx="0" cy="0"/>
        </a:xfrm>
      </p:grpSpPr>
      <p:sp>
        <p:nvSpPr>
          <p:cNvPr id="292" name="Google Shape;292;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Labeled T Cells in Mair et.al After Gating</a:t>
            </a:r>
            <a:endParaRPr/>
          </a:p>
        </p:txBody>
      </p:sp>
      <p:pic>
        <p:nvPicPr>
          <p:cNvPr id="293" name="Google Shape;293;p40"/>
          <p:cNvPicPr preferRelativeResize="0"/>
          <p:nvPr/>
        </p:nvPicPr>
        <p:blipFill>
          <a:blip r:embed="rId3">
            <a:alphaModFix/>
          </a:blip>
          <a:stretch>
            <a:fillRect/>
          </a:stretch>
        </p:blipFill>
        <p:spPr>
          <a:xfrm>
            <a:off x="376025" y="1017725"/>
            <a:ext cx="4523301" cy="3820975"/>
          </a:xfrm>
          <a:prstGeom prst="rect">
            <a:avLst/>
          </a:prstGeom>
          <a:noFill/>
          <a:ln>
            <a:noFill/>
          </a:ln>
        </p:spPr>
      </p:pic>
      <p:sp>
        <p:nvSpPr>
          <p:cNvPr id="294" name="Google Shape;294;p40"/>
          <p:cNvSpPr txBox="1"/>
          <p:nvPr/>
        </p:nvSpPr>
        <p:spPr>
          <a:xfrm>
            <a:off x="5740975" y="1148200"/>
            <a:ext cx="2758800" cy="37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8" name="Shape 298"/>
        <p:cNvGrpSpPr/>
        <p:nvPr/>
      </p:nvGrpSpPr>
      <p:grpSpPr>
        <a:xfrm>
          <a:off x="0" y="0"/>
          <a:ext cx="0" cy="0"/>
          <a:chOff x="0" y="0"/>
          <a:chExt cx="0" cy="0"/>
        </a:xfrm>
      </p:grpSpPr>
      <p:sp>
        <p:nvSpPr>
          <p:cNvPr id="299" name="Google Shape;299;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300" name="Google Shape;300;p41"/>
          <p:cNvPicPr preferRelativeResize="0"/>
          <p:nvPr/>
        </p:nvPicPr>
        <p:blipFill>
          <a:blip r:embed="rId3">
            <a:alphaModFix/>
          </a:blip>
          <a:stretch>
            <a:fillRect/>
          </a:stretch>
        </p:blipFill>
        <p:spPr>
          <a:xfrm>
            <a:off x="377300" y="1383550"/>
            <a:ext cx="4287499" cy="2810851"/>
          </a:xfrm>
          <a:prstGeom prst="rect">
            <a:avLst/>
          </a:prstGeom>
          <a:noFill/>
          <a:ln>
            <a:noFill/>
          </a:ln>
        </p:spPr>
      </p:pic>
      <p:pic>
        <p:nvPicPr>
          <p:cNvPr id="301" name="Google Shape;301;p41"/>
          <p:cNvPicPr preferRelativeResize="0"/>
          <p:nvPr/>
        </p:nvPicPr>
        <p:blipFill>
          <a:blip r:embed="rId4">
            <a:alphaModFix/>
          </a:blip>
          <a:stretch>
            <a:fillRect/>
          </a:stretch>
        </p:blipFill>
        <p:spPr>
          <a:xfrm>
            <a:off x="4664800" y="1110912"/>
            <a:ext cx="4188876" cy="30834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CITE-seq data is noisy.  </a:t>
            </a:r>
            <a:endParaRPr/>
          </a:p>
        </p:txBody>
      </p:sp>
      <p:pic>
        <p:nvPicPr>
          <p:cNvPr id="74" name="Google Shape;74;p15"/>
          <p:cNvPicPr preferRelativeResize="0"/>
          <p:nvPr/>
        </p:nvPicPr>
        <p:blipFill>
          <a:blip r:embed="rId3">
            <a:alphaModFix/>
          </a:blip>
          <a:stretch>
            <a:fillRect/>
          </a:stretch>
        </p:blipFill>
        <p:spPr>
          <a:xfrm>
            <a:off x="311700" y="1708950"/>
            <a:ext cx="3735575" cy="2920749"/>
          </a:xfrm>
          <a:prstGeom prst="rect">
            <a:avLst/>
          </a:prstGeom>
          <a:noFill/>
          <a:ln>
            <a:noFill/>
          </a:ln>
        </p:spPr>
      </p:pic>
      <p:sp>
        <p:nvSpPr>
          <p:cNvPr id="75" name="Google Shape;75;p15"/>
          <p:cNvSpPr txBox="1"/>
          <p:nvPr/>
        </p:nvSpPr>
        <p:spPr>
          <a:xfrm>
            <a:off x="636300" y="1308750"/>
            <a:ext cx="698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Ambient Droplets</a:t>
            </a:r>
            <a:endParaRPr/>
          </a:p>
        </p:txBody>
      </p:sp>
      <p:sp>
        <p:nvSpPr>
          <p:cNvPr id="76" name="Google Shape;76;p15"/>
          <p:cNvSpPr txBox="1"/>
          <p:nvPr/>
        </p:nvSpPr>
        <p:spPr>
          <a:xfrm>
            <a:off x="703775" y="4629700"/>
            <a:ext cx="698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rPr>
              <a:t>Non-specific Binding</a:t>
            </a:r>
            <a:endParaRPr>
              <a:solidFill>
                <a:srgbClr val="FF0000"/>
              </a:solidFill>
            </a:endParaRPr>
          </a:p>
        </p:txBody>
      </p:sp>
      <p:cxnSp>
        <p:nvCxnSpPr>
          <p:cNvPr id="77" name="Google Shape;77;p15"/>
          <p:cNvCxnSpPr/>
          <p:nvPr/>
        </p:nvCxnSpPr>
        <p:spPr>
          <a:xfrm>
            <a:off x="1492100" y="1710450"/>
            <a:ext cx="485100" cy="558000"/>
          </a:xfrm>
          <a:prstGeom prst="straightConnector1">
            <a:avLst/>
          </a:prstGeom>
          <a:noFill/>
          <a:ln cap="flat" cmpd="sng" w="9525">
            <a:solidFill>
              <a:schemeClr val="dk2"/>
            </a:solidFill>
            <a:prstDash val="solid"/>
            <a:round/>
            <a:headEnd len="med" w="med" type="none"/>
            <a:tailEnd len="med" w="med" type="triangle"/>
          </a:ln>
        </p:spPr>
      </p:cxnSp>
      <p:cxnSp>
        <p:nvCxnSpPr>
          <p:cNvPr id="78" name="Google Shape;78;p15"/>
          <p:cNvCxnSpPr/>
          <p:nvPr/>
        </p:nvCxnSpPr>
        <p:spPr>
          <a:xfrm flipH="1" rot="10800000">
            <a:off x="1692800" y="3493600"/>
            <a:ext cx="296700" cy="11361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5" name="Shape 305"/>
        <p:cNvGrpSpPr/>
        <p:nvPr/>
      </p:nvGrpSpPr>
      <p:grpSpPr>
        <a:xfrm>
          <a:off x="0" y="0"/>
          <a:ext cx="0" cy="0"/>
          <a:chOff x="0" y="0"/>
          <a:chExt cx="0" cy="0"/>
        </a:xfrm>
      </p:grpSpPr>
      <p:sp>
        <p:nvSpPr>
          <p:cNvPr id="306" name="Google Shape;306;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07" name="Google Shape;307;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08" name="Google Shape;308;p42"/>
          <p:cNvPicPr preferRelativeResize="0"/>
          <p:nvPr/>
        </p:nvPicPr>
        <p:blipFill>
          <a:blip r:embed="rId3">
            <a:alphaModFix/>
          </a:blip>
          <a:stretch>
            <a:fillRect/>
          </a:stretch>
        </p:blipFill>
        <p:spPr>
          <a:xfrm>
            <a:off x="876325" y="854975"/>
            <a:ext cx="6667500" cy="41148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2" name="Shape 312"/>
        <p:cNvGrpSpPr/>
        <p:nvPr/>
      </p:nvGrpSpPr>
      <p:grpSpPr>
        <a:xfrm>
          <a:off x="0" y="0"/>
          <a:ext cx="0" cy="0"/>
          <a:chOff x="0" y="0"/>
          <a:chExt cx="0" cy="0"/>
        </a:xfrm>
      </p:grpSpPr>
      <p:sp>
        <p:nvSpPr>
          <p:cNvPr id="313" name="Google Shape;313;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14" name="Google Shape;314;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5" name="Google Shape;315;p43"/>
          <p:cNvPicPr preferRelativeResize="0"/>
          <p:nvPr/>
        </p:nvPicPr>
        <p:blipFill>
          <a:blip r:embed="rId3">
            <a:alphaModFix/>
          </a:blip>
          <a:stretch>
            <a:fillRect/>
          </a:stretch>
        </p:blipFill>
        <p:spPr>
          <a:xfrm>
            <a:off x="256465" y="0"/>
            <a:ext cx="8631071"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CITE-seq data is noisy.  </a:t>
            </a:r>
            <a:endParaRPr/>
          </a:p>
        </p:txBody>
      </p:sp>
      <p:pic>
        <p:nvPicPr>
          <p:cNvPr id="84" name="Google Shape;84;p16"/>
          <p:cNvPicPr preferRelativeResize="0"/>
          <p:nvPr/>
        </p:nvPicPr>
        <p:blipFill rotWithShape="1">
          <a:blip r:embed="rId3">
            <a:alphaModFix/>
          </a:blip>
          <a:srcRect b="64237" l="0" r="69013" t="3374"/>
          <a:stretch/>
        </p:blipFill>
        <p:spPr>
          <a:xfrm>
            <a:off x="4421025" y="670600"/>
            <a:ext cx="3970202" cy="2936025"/>
          </a:xfrm>
          <a:prstGeom prst="rect">
            <a:avLst/>
          </a:prstGeom>
          <a:noFill/>
          <a:ln>
            <a:noFill/>
          </a:ln>
        </p:spPr>
      </p:pic>
      <p:sp>
        <p:nvSpPr>
          <p:cNvPr id="85" name="Google Shape;85;p16"/>
          <p:cNvSpPr txBox="1"/>
          <p:nvPr/>
        </p:nvSpPr>
        <p:spPr>
          <a:xfrm>
            <a:off x="7623600" y="4795175"/>
            <a:ext cx="1520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Gayoso et al., 2021</a:t>
            </a:r>
            <a:endParaRPr sz="1200"/>
          </a:p>
        </p:txBody>
      </p:sp>
      <p:sp>
        <p:nvSpPr>
          <p:cNvPr id="86" name="Google Shape;86;p16"/>
          <p:cNvSpPr txBox="1"/>
          <p:nvPr/>
        </p:nvSpPr>
        <p:spPr>
          <a:xfrm>
            <a:off x="6475350" y="366975"/>
            <a:ext cx="1520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t>CD4</a:t>
            </a:r>
            <a:endParaRPr sz="1600"/>
          </a:p>
        </p:txBody>
      </p:sp>
      <p:pic>
        <p:nvPicPr>
          <p:cNvPr id="87" name="Google Shape;87;p16"/>
          <p:cNvPicPr preferRelativeResize="0"/>
          <p:nvPr/>
        </p:nvPicPr>
        <p:blipFill>
          <a:blip r:embed="rId4">
            <a:alphaModFix/>
          </a:blip>
          <a:stretch>
            <a:fillRect/>
          </a:stretch>
        </p:blipFill>
        <p:spPr>
          <a:xfrm>
            <a:off x="311700" y="1708950"/>
            <a:ext cx="3735575" cy="2920749"/>
          </a:xfrm>
          <a:prstGeom prst="rect">
            <a:avLst/>
          </a:prstGeom>
          <a:noFill/>
          <a:ln>
            <a:noFill/>
          </a:ln>
        </p:spPr>
      </p:pic>
      <p:sp>
        <p:nvSpPr>
          <p:cNvPr id="88" name="Google Shape;88;p16"/>
          <p:cNvSpPr txBox="1"/>
          <p:nvPr/>
        </p:nvSpPr>
        <p:spPr>
          <a:xfrm>
            <a:off x="636300" y="1308750"/>
            <a:ext cx="698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Ambient Droplets</a:t>
            </a:r>
            <a:endParaRPr/>
          </a:p>
        </p:txBody>
      </p:sp>
      <p:sp>
        <p:nvSpPr>
          <p:cNvPr id="89" name="Google Shape;89;p16"/>
          <p:cNvSpPr txBox="1"/>
          <p:nvPr/>
        </p:nvSpPr>
        <p:spPr>
          <a:xfrm>
            <a:off x="703775" y="4629700"/>
            <a:ext cx="698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rPr>
              <a:t>Non-specific Binding</a:t>
            </a:r>
            <a:endParaRPr>
              <a:solidFill>
                <a:srgbClr val="FF0000"/>
              </a:solidFill>
            </a:endParaRPr>
          </a:p>
        </p:txBody>
      </p:sp>
      <p:cxnSp>
        <p:nvCxnSpPr>
          <p:cNvPr id="90" name="Google Shape;90;p16"/>
          <p:cNvCxnSpPr/>
          <p:nvPr/>
        </p:nvCxnSpPr>
        <p:spPr>
          <a:xfrm>
            <a:off x="1492100" y="1710450"/>
            <a:ext cx="485100" cy="558000"/>
          </a:xfrm>
          <a:prstGeom prst="straightConnector1">
            <a:avLst/>
          </a:prstGeom>
          <a:noFill/>
          <a:ln cap="flat" cmpd="sng" w="9525">
            <a:solidFill>
              <a:schemeClr val="dk2"/>
            </a:solidFill>
            <a:prstDash val="solid"/>
            <a:round/>
            <a:headEnd len="med" w="med" type="none"/>
            <a:tailEnd len="med" w="med" type="triangle"/>
          </a:ln>
        </p:spPr>
      </p:cxnSp>
      <p:cxnSp>
        <p:nvCxnSpPr>
          <p:cNvPr id="91" name="Google Shape;91;p16"/>
          <p:cNvCxnSpPr/>
          <p:nvPr/>
        </p:nvCxnSpPr>
        <p:spPr>
          <a:xfrm flipH="1" rot="10800000">
            <a:off x="1692800" y="3493600"/>
            <a:ext cx="296700" cy="11361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CITE-seq data is noisy.  </a:t>
            </a:r>
            <a:endParaRPr/>
          </a:p>
        </p:txBody>
      </p:sp>
      <p:sp>
        <p:nvSpPr>
          <p:cNvPr id="97" name="Google Shape;97;p17"/>
          <p:cNvSpPr txBox="1"/>
          <p:nvPr>
            <p:ph idx="1" type="body"/>
          </p:nvPr>
        </p:nvSpPr>
        <p:spPr>
          <a:xfrm>
            <a:off x="4040375" y="3606625"/>
            <a:ext cx="5007900" cy="9624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1200"/>
              </a:spcAft>
              <a:buSzPts val="1018"/>
              <a:buNone/>
            </a:pPr>
            <a:r>
              <a:rPr lang="en" sz="1565">
                <a:solidFill>
                  <a:srgbClr val="666666"/>
                </a:solidFill>
              </a:rPr>
              <a:t>CD4 expression of PBMC CITE-seq contain 3 modes (</a:t>
            </a:r>
            <a:r>
              <a:rPr lang="en" sz="1565">
                <a:solidFill>
                  <a:srgbClr val="000000"/>
                </a:solidFill>
              </a:rPr>
              <a:t>Background</a:t>
            </a:r>
            <a:r>
              <a:rPr lang="en" sz="1565">
                <a:solidFill>
                  <a:srgbClr val="666666"/>
                </a:solidFill>
              </a:rPr>
              <a:t>, Monocytes, and CD4+ T cells)</a:t>
            </a:r>
            <a:endParaRPr sz="1565">
              <a:solidFill>
                <a:srgbClr val="666666"/>
              </a:solidFill>
            </a:endParaRPr>
          </a:p>
        </p:txBody>
      </p:sp>
      <p:pic>
        <p:nvPicPr>
          <p:cNvPr id="98" name="Google Shape;98;p17"/>
          <p:cNvPicPr preferRelativeResize="0"/>
          <p:nvPr/>
        </p:nvPicPr>
        <p:blipFill rotWithShape="1">
          <a:blip r:embed="rId3">
            <a:alphaModFix/>
          </a:blip>
          <a:srcRect b="64237" l="0" r="69013" t="3374"/>
          <a:stretch/>
        </p:blipFill>
        <p:spPr>
          <a:xfrm>
            <a:off x="4421025" y="670600"/>
            <a:ext cx="3970202" cy="2936025"/>
          </a:xfrm>
          <a:prstGeom prst="rect">
            <a:avLst/>
          </a:prstGeom>
          <a:noFill/>
          <a:ln>
            <a:noFill/>
          </a:ln>
        </p:spPr>
      </p:pic>
      <p:sp>
        <p:nvSpPr>
          <p:cNvPr id="99" name="Google Shape;99;p17"/>
          <p:cNvSpPr txBox="1"/>
          <p:nvPr/>
        </p:nvSpPr>
        <p:spPr>
          <a:xfrm>
            <a:off x="7623600" y="4795175"/>
            <a:ext cx="1520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Gayoso et al., 2021</a:t>
            </a:r>
            <a:endParaRPr sz="1200"/>
          </a:p>
        </p:txBody>
      </p:sp>
      <p:sp>
        <p:nvSpPr>
          <p:cNvPr id="100" name="Google Shape;100;p17"/>
          <p:cNvSpPr txBox="1"/>
          <p:nvPr/>
        </p:nvSpPr>
        <p:spPr>
          <a:xfrm>
            <a:off x="6475350" y="366975"/>
            <a:ext cx="1520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t>CD4</a:t>
            </a:r>
            <a:endParaRPr sz="1600"/>
          </a:p>
        </p:txBody>
      </p:sp>
      <p:sp>
        <p:nvSpPr>
          <p:cNvPr id="101" name="Google Shape;101;p17"/>
          <p:cNvSpPr/>
          <p:nvPr/>
        </p:nvSpPr>
        <p:spPr>
          <a:xfrm>
            <a:off x="5332825" y="948050"/>
            <a:ext cx="1356900" cy="2381100"/>
          </a:xfrm>
          <a:prstGeom prst="roundRect">
            <a:avLst>
              <a:gd fmla="val 16667" name="adj"/>
            </a:avLst>
          </a:prstGeom>
          <a:noFill/>
          <a:ln cap="flat" cmpd="sng" w="38100">
            <a:solidFill>
              <a:srgbClr val="2222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22222"/>
              </a:solidFill>
            </a:endParaRPr>
          </a:p>
        </p:txBody>
      </p:sp>
      <p:pic>
        <p:nvPicPr>
          <p:cNvPr id="102" name="Google Shape;102;p17"/>
          <p:cNvPicPr preferRelativeResize="0"/>
          <p:nvPr/>
        </p:nvPicPr>
        <p:blipFill>
          <a:blip r:embed="rId4">
            <a:alphaModFix/>
          </a:blip>
          <a:stretch>
            <a:fillRect/>
          </a:stretch>
        </p:blipFill>
        <p:spPr>
          <a:xfrm>
            <a:off x="311700" y="1708950"/>
            <a:ext cx="3735575" cy="2920749"/>
          </a:xfrm>
          <a:prstGeom prst="rect">
            <a:avLst/>
          </a:prstGeom>
          <a:noFill/>
          <a:ln>
            <a:noFill/>
          </a:ln>
        </p:spPr>
      </p:pic>
      <p:sp>
        <p:nvSpPr>
          <p:cNvPr id="103" name="Google Shape;103;p17"/>
          <p:cNvSpPr txBox="1"/>
          <p:nvPr/>
        </p:nvSpPr>
        <p:spPr>
          <a:xfrm>
            <a:off x="636300" y="1308750"/>
            <a:ext cx="698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Ambient Droplets</a:t>
            </a:r>
            <a:endParaRPr/>
          </a:p>
        </p:txBody>
      </p:sp>
      <p:sp>
        <p:nvSpPr>
          <p:cNvPr id="104" name="Google Shape;104;p17"/>
          <p:cNvSpPr txBox="1"/>
          <p:nvPr/>
        </p:nvSpPr>
        <p:spPr>
          <a:xfrm>
            <a:off x="703775" y="4629700"/>
            <a:ext cx="698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rPr>
              <a:t>Non-specific Binding</a:t>
            </a:r>
            <a:endParaRPr>
              <a:solidFill>
                <a:srgbClr val="FF0000"/>
              </a:solidFill>
            </a:endParaRPr>
          </a:p>
        </p:txBody>
      </p:sp>
      <p:cxnSp>
        <p:nvCxnSpPr>
          <p:cNvPr id="105" name="Google Shape;105;p17"/>
          <p:cNvCxnSpPr/>
          <p:nvPr/>
        </p:nvCxnSpPr>
        <p:spPr>
          <a:xfrm>
            <a:off x="1492100" y="1710450"/>
            <a:ext cx="485100" cy="558000"/>
          </a:xfrm>
          <a:prstGeom prst="straightConnector1">
            <a:avLst/>
          </a:prstGeom>
          <a:noFill/>
          <a:ln cap="flat" cmpd="sng" w="9525">
            <a:solidFill>
              <a:schemeClr val="dk2"/>
            </a:solidFill>
            <a:prstDash val="solid"/>
            <a:round/>
            <a:headEnd len="med" w="med" type="none"/>
            <a:tailEnd len="med" w="med" type="triangle"/>
          </a:ln>
        </p:spPr>
      </p:cxnSp>
      <p:cxnSp>
        <p:nvCxnSpPr>
          <p:cNvPr id="106" name="Google Shape;106;p17"/>
          <p:cNvCxnSpPr/>
          <p:nvPr/>
        </p:nvCxnSpPr>
        <p:spPr>
          <a:xfrm flipH="1" rot="10800000">
            <a:off x="1692800" y="3493600"/>
            <a:ext cx="296700" cy="1136100"/>
          </a:xfrm>
          <a:prstGeom prst="straightConnector1">
            <a:avLst/>
          </a:prstGeom>
          <a:noFill/>
          <a:ln cap="flat" cmpd="sng" w="9525">
            <a:solidFill>
              <a:srgbClr val="FF0000"/>
            </a:solidFill>
            <a:prstDash val="solid"/>
            <a:round/>
            <a:headEnd len="med" w="med" type="none"/>
            <a:tailEnd len="med" w="med" type="triangle"/>
          </a:ln>
        </p:spPr>
      </p:cxnSp>
      <p:cxnSp>
        <p:nvCxnSpPr>
          <p:cNvPr id="107" name="Google Shape;107;p17"/>
          <p:cNvCxnSpPr/>
          <p:nvPr/>
        </p:nvCxnSpPr>
        <p:spPr>
          <a:xfrm flipH="1" rot="10800000">
            <a:off x="2154000" y="1467900"/>
            <a:ext cx="2856000" cy="189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graphicFrame>
        <p:nvGraphicFramePr>
          <p:cNvPr id="112" name="Google Shape;112;p18"/>
          <p:cNvGraphicFramePr/>
          <p:nvPr/>
        </p:nvGraphicFramePr>
        <p:xfrm>
          <a:off x="1008000" y="1179725"/>
          <a:ext cx="3000000" cy="3000000"/>
        </p:xfrm>
        <a:graphic>
          <a:graphicData uri="http://schemas.openxmlformats.org/drawingml/2006/table">
            <a:tbl>
              <a:tblPr>
                <a:noFill/>
                <a:tableStyleId>{8128FBF0-6BB9-4D08-9105-6A6145A649E9}</a:tableStyleId>
              </a:tblPr>
              <a:tblGrid>
                <a:gridCol w="2479850"/>
                <a:gridCol w="2479850"/>
                <a:gridCol w="2479850"/>
              </a:tblGrid>
              <a:tr h="639200">
                <a:tc>
                  <a:txBody>
                    <a:bodyPr/>
                    <a:lstStyle/>
                    <a:p>
                      <a:pPr indent="0" lvl="0" marL="0" rtl="0" algn="ctr">
                        <a:spcBef>
                          <a:spcPts val="0"/>
                        </a:spcBef>
                        <a:spcAft>
                          <a:spcPts val="0"/>
                        </a:spcAft>
                        <a:buNone/>
                      </a:pPr>
                      <a:r>
                        <a:rPr b="1" lang="en" sz="1500"/>
                        <a:t>pkg name</a:t>
                      </a:r>
                      <a:endParaRPr b="1" sz="1500"/>
                    </a:p>
                  </a:txBody>
                  <a:tcPr marT="91425" marB="91425" marR="91425" marL="91425"/>
                </a:tc>
                <a:tc>
                  <a:txBody>
                    <a:bodyPr/>
                    <a:lstStyle/>
                    <a:p>
                      <a:pPr indent="0" lvl="0" marL="0" rtl="0" algn="ctr">
                        <a:spcBef>
                          <a:spcPts val="0"/>
                        </a:spcBef>
                        <a:spcAft>
                          <a:spcPts val="0"/>
                        </a:spcAft>
                        <a:buNone/>
                      </a:pPr>
                      <a:r>
                        <a:rPr b="1" lang="en" sz="1500"/>
                        <a:t>language</a:t>
                      </a:r>
                      <a:endParaRPr b="1" sz="1500"/>
                    </a:p>
                  </a:txBody>
                  <a:tcPr marT="91425" marB="91425" marR="91425" marL="91425"/>
                </a:tc>
                <a:tc>
                  <a:txBody>
                    <a:bodyPr/>
                    <a:lstStyle/>
                    <a:p>
                      <a:pPr indent="0" lvl="0" marL="0" rtl="0" algn="ctr">
                        <a:spcBef>
                          <a:spcPts val="0"/>
                        </a:spcBef>
                        <a:spcAft>
                          <a:spcPts val="0"/>
                        </a:spcAft>
                        <a:buNone/>
                      </a:pPr>
                      <a:r>
                        <a:rPr b="1" lang="en" sz="1500"/>
                        <a:t>Pubs</a:t>
                      </a:r>
                      <a:endParaRPr b="1" sz="1500"/>
                    </a:p>
                  </a:txBody>
                  <a:tcPr marT="91425" marB="91425" marR="91425" marL="91425"/>
                </a:tc>
              </a:tr>
              <a:tr h="761975">
                <a:tc>
                  <a:txBody>
                    <a:bodyPr/>
                    <a:lstStyle/>
                    <a:p>
                      <a:pPr indent="0" lvl="0" marL="0" rtl="0" algn="ctr">
                        <a:spcBef>
                          <a:spcPts val="0"/>
                        </a:spcBef>
                        <a:spcAft>
                          <a:spcPts val="0"/>
                        </a:spcAft>
                        <a:buNone/>
                      </a:pPr>
                      <a:r>
                        <a:rPr b="1" lang="en">
                          <a:solidFill>
                            <a:srgbClr val="FF0000"/>
                          </a:solidFill>
                        </a:rPr>
                        <a:t>dsb</a:t>
                      </a:r>
                      <a:endParaRPr b="1">
                        <a:solidFill>
                          <a:srgbClr val="FF0000"/>
                        </a:solidFill>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R</a:t>
                      </a:r>
                      <a:endParaRPr b="1">
                        <a:solidFill>
                          <a:srgbClr val="FF0000"/>
                        </a:solidFill>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Mulè, et al., 2022</a:t>
                      </a:r>
                      <a:endParaRPr b="1">
                        <a:solidFill>
                          <a:srgbClr val="FF0000"/>
                        </a:solidFill>
                      </a:endParaRPr>
                    </a:p>
                  </a:txBody>
                  <a:tcPr marT="91425" marB="91425" marR="91425" marL="91425"/>
                </a:tc>
              </a:tr>
              <a:tr h="639200">
                <a:tc>
                  <a:txBody>
                    <a:bodyPr/>
                    <a:lstStyle/>
                    <a:p>
                      <a:pPr indent="0" lvl="0" marL="0" rtl="0" algn="ctr">
                        <a:spcBef>
                          <a:spcPts val="0"/>
                        </a:spcBef>
                        <a:spcAft>
                          <a:spcPts val="0"/>
                        </a:spcAft>
                        <a:buNone/>
                      </a:pPr>
                      <a:r>
                        <a:rPr b="1" lang="en">
                          <a:solidFill>
                            <a:srgbClr val="FF0000"/>
                          </a:solidFill>
                        </a:rPr>
                        <a:t>decontX (celda)</a:t>
                      </a:r>
                      <a:endParaRPr b="1">
                        <a:solidFill>
                          <a:srgbClr val="FF0000"/>
                        </a:solidFill>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R </a:t>
                      </a:r>
                      <a:endParaRPr b="1">
                        <a:solidFill>
                          <a:srgbClr val="FF0000"/>
                        </a:solidFill>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Yang et al., 2020</a:t>
                      </a:r>
                      <a:endParaRPr b="1">
                        <a:solidFill>
                          <a:srgbClr val="FF0000"/>
                        </a:solidFill>
                      </a:endParaRPr>
                    </a:p>
                  </a:txBody>
                  <a:tcPr marT="91425" marB="91425" marR="91425" marL="91425"/>
                </a:tc>
              </a:tr>
              <a:tr h="761975">
                <a:tc>
                  <a:txBody>
                    <a:bodyPr/>
                    <a:lstStyle/>
                    <a:p>
                      <a:pPr indent="0" lvl="0" marL="0" rtl="0" algn="ctr">
                        <a:spcBef>
                          <a:spcPts val="0"/>
                        </a:spcBef>
                        <a:spcAft>
                          <a:spcPts val="0"/>
                        </a:spcAft>
                        <a:buNone/>
                      </a:pPr>
                      <a:r>
                        <a:rPr lang="en"/>
                        <a:t>totalVI (scVI)</a:t>
                      </a:r>
                      <a:endParaRPr/>
                    </a:p>
                  </a:txBody>
                  <a:tcPr marT="91425" marB="91425" marR="91425" marL="91425"/>
                </a:tc>
                <a:tc>
                  <a:txBody>
                    <a:bodyPr/>
                    <a:lstStyle/>
                    <a:p>
                      <a:pPr indent="0" lvl="0" marL="0" rtl="0" algn="ctr">
                        <a:spcBef>
                          <a:spcPts val="0"/>
                        </a:spcBef>
                        <a:spcAft>
                          <a:spcPts val="0"/>
                        </a:spcAft>
                        <a:buNone/>
                      </a:pPr>
                      <a:r>
                        <a:rPr lang="en"/>
                        <a:t>python</a:t>
                      </a:r>
                      <a:endParaRPr/>
                    </a:p>
                  </a:txBody>
                  <a:tcPr marT="91425" marB="91425" marR="91425" marL="91425"/>
                </a:tc>
                <a:tc>
                  <a:txBody>
                    <a:bodyPr/>
                    <a:lstStyle/>
                    <a:p>
                      <a:pPr indent="0" lvl="0" marL="0" rtl="0" algn="ctr">
                        <a:spcBef>
                          <a:spcPts val="0"/>
                        </a:spcBef>
                        <a:spcAft>
                          <a:spcPts val="0"/>
                        </a:spcAft>
                        <a:buNone/>
                      </a:pPr>
                      <a:r>
                        <a:rPr lang="en"/>
                        <a:t>Gayoso et al., 2021</a:t>
                      </a:r>
                      <a:endParaRPr/>
                    </a:p>
                  </a:txBody>
                  <a:tcPr marT="91425" marB="91425" marR="91425" marL="91425"/>
                </a:tc>
              </a:tr>
              <a:tr h="1051525">
                <a:tc>
                  <a:txBody>
                    <a:bodyPr/>
                    <a:lstStyle/>
                    <a:p>
                      <a:pPr indent="0" lvl="0" marL="0" rtl="0" algn="ctr">
                        <a:spcBef>
                          <a:spcPts val="0"/>
                        </a:spcBef>
                        <a:spcAft>
                          <a:spcPts val="0"/>
                        </a:spcAft>
                        <a:buNone/>
                      </a:pPr>
                      <a:r>
                        <a:rPr lang="en"/>
                        <a:t>scAR</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rPr>
                        <a:t>python</a:t>
                      </a:r>
                      <a:endParaRPr/>
                    </a:p>
                  </a:txBody>
                  <a:tcPr marT="91425" marB="91425" marR="91425" marL="91425"/>
                </a:tc>
                <a:tc>
                  <a:txBody>
                    <a:bodyPr/>
                    <a:lstStyle/>
                    <a:p>
                      <a:pPr indent="0" lvl="0" marL="0" rtl="0" algn="ctr">
                        <a:spcBef>
                          <a:spcPts val="0"/>
                        </a:spcBef>
                        <a:spcAft>
                          <a:spcPts val="0"/>
                        </a:spcAft>
                        <a:buNone/>
                      </a:pPr>
                      <a:r>
                        <a:rPr lang="en"/>
                        <a:t>Sheng et al., 2022 (</a:t>
                      </a:r>
                      <a:r>
                        <a:rPr i="1" lang="en"/>
                        <a:t>bioRxiv</a:t>
                      </a:r>
                      <a:r>
                        <a:rPr lang="en"/>
                        <a:t>)</a:t>
                      </a:r>
                      <a:endParaRPr/>
                    </a:p>
                  </a:txBody>
                  <a:tcPr marT="91425" marB="91425" marR="91425" marL="91425"/>
                </a:tc>
              </a:tr>
            </a:tbl>
          </a:graphicData>
        </a:graphic>
      </p:graphicFrame>
      <p:sp>
        <p:nvSpPr>
          <p:cNvPr id="113" name="Google Shape;11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Packages for decontamination in CITE-seq assays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Using PBMC_5K on Macbook (M1) for reference</a:t>
            </a:r>
            <a:endParaRPr/>
          </a:p>
        </p:txBody>
      </p:sp>
      <p:sp>
        <p:nvSpPr>
          <p:cNvPr id="119" name="Google Shape;119;p19"/>
          <p:cNvSpPr txBox="1"/>
          <p:nvPr>
            <p:ph idx="1" type="body"/>
          </p:nvPr>
        </p:nvSpPr>
        <p:spPr>
          <a:xfrm>
            <a:off x="4791400" y="1082850"/>
            <a:ext cx="4041000" cy="3486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5k_pbmc_protein (v3) is a publicly </a:t>
            </a:r>
            <a:r>
              <a:rPr lang="en"/>
              <a:t>available</a:t>
            </a:r>
            <a:r>
              <a:rPr lang="en"/>
              <a:t> dataset from Genomics 10X</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All packages were run locally on Macbook with 16Gb of RAM.</a:t>
            </a:r>
            <a:endParaRPr/>
          </a:p>
        </p:txBody>
      </p:sp>
      <p:pic>
        <p:nvPicPr>
          <p:cNvPr id="120" name="Google Shape;120;p19"/>
          <p:cNvPicPr preferRelativeResize="0"/>
          <p:nvPr/>
        </p:nvPicPr>
        <p:blipFill>
          <a:blip r:embed="rId3">
            <a:alphaModFix/>
          </a:blip>
          <a:stretch>
            <a:fillRect/>
          </a:stretch>
        </p:blipFill>
        <p:spPr>
          <a:xfrm>
            <a:off x="220725" y="1112987"/>
            <a:ext cx="4407874" cy="376156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0"/>
          <p:cNvPicPr preferRelativeResize="0"/>
          <p:nvPr/>
        </p:nvPicPr>
        <p:blipFill>
          <a:blip r:embed="rId3">
            <a:alphaModFix/>
          </a:blip>
          <a:stretch>
            <a:fillRect/>
          </a:stretch>
        </p:blipFill>
        <p:spPr>
          <a:xfrm>
            <a:off x="1343750" y="1642947"/>
            <a:ext cx="3838250" cy="1319702"/>
          </a:xfrm>
          <a:prstGeom prst="rect">
            <a:avLst/>
          </a:prstGeom>
          <a:noFill/>
          <a:ln>
            <a:noFill/>
          </a:ln>
        </p:spPr>
      </p:pic>
      <p:sp>
        <p:nvSpPr>
          <p:cNvPr id="126" name="Google Shape;126;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20"/>
              <a:t>dsb uses empty droplet ADT expression to estimate noise. </a:t>
            </a:r>
            <a:endParaRPr sz="2520"/>
          </a:p>
        </p:txBody>
      </p:sp>
      <p:sp>
        <p:nvSpPr>
          <p:cNvPr id="127" name="Google Shape;127;p20"/>
          <p:cNvSpPr txBox="1"/>
          <p:nvPr>
            <p:ph idx="1" type="body"/>
          </p:nvPr>
        </p:nvSpPr>
        <p:spPr>
          <a:xfrm>
            <a:off x="4994100" y="1118150"/>
            <a:ext cx="3838200" cy="392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types of noise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solidFill>
                <a:srgbClr val="FF0000"/>
              </a:solidFill>
            </a:endParaRPr>
          </a:p>
        </p:txBody>
      </p:sp>
      <p:pic>
        <p:nvPicPr>
          <p:cNvPr id="128" name="Google Shape;128;p20"/>
          <p:cNvPicPr preferRelativeResize="0"/>
          <p:nvPr/>
        </p:nvPicPr>
        <p:blipFill>
          <a:blip r:embed="rId4">
            <a:alphaModFix/>
          </a:blip>
          <a:stretch>
            <a:fillRect/>
          </a:stretch>
        </p:blipFill>
        <p:spPr>
          <a:xfrm>
            <a:off x="67350" y="3107475"/>
            <a:ext cx="4504650" cy="1931558"/>
          </a:xfrm>
          <a:prstGeom prst="rect">
            <a:avLst/>
          </a:prstGeom>
          <a:noFill/>
          <a:ln>
            <a:noFill/>
          </a:ln>
        </p:spPr>
      </p:pic>
      <p:pic>
        <p:nvPicPr>
          <p:cNvPr id="129" name="Google Shape;129;p20"/>
          <p:cNvPicPr preferRelativeResize="0"/>
          <p:nvPr/>
        </p:nvPicPr>
        <p:blipFill>
          <a:blip r:embed="rId5">
            <a:alphaModFix/>
          </a:blip>
          <a:stretch>
            <a:fillRect/>
          </a:stretch>
        </p:blipFill>
        <p:spPr>
          <a:xfrm>
            <a:off x="311700" y="1799700"/>
            <a:ext cx="1039526" cy="902025"/>
          </a:xfrm>
          <a:prstGeom prst="rect">
            <a:avLst/>
          </a:prstGeom>
          <a:noFill/>
          <a:ln>
            <a:noFill/>
          </a:ln>
        </p:spPr>
      </p:pic>
      <p:sp>
        <p:nvSpPr>
          <p:cNvPr id="130" name="Google Shape;130;p20"/>
          <p:cNvSpPr txBox="1"/>
          <p:nvPr/>
        </p:nvSpPr>
        <p:spPr>
          <a:xfrm>
            <a:off x="7623600" y="4865675"/>
            <a:ext cx="1520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Mule.et al, 2022</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21"/>
          <p:cNvPicPr preferRelativeResize="0"/>
          <p:nvPr/>
        </p:nvPicPr>
        <p:blipFill>
          <a:blip r:embed="rId3">
            <a:alphaModFix/>
          </a:blip>
          <a:stretch>
            <a:fillRect/>
          </a:stretch>
        </p:blipFill>
        <p:spPr>
          <a:xfrm>
            <a:off x="1343750" y="1642947"/>
            <a:ext cx="3838250" cy="1319702"/>
          </a:xfrm>
          <a:prstGeom prst="rect">
            <a:avLst/>
          </a:prstGeom>
          <a:noFill/>
          <a:ln>
            <a:noFill/>
          </a:ln>
        </p:spPr>
      </p:pic>
      <p:sp>
        <p:nvSpPr>
          <p:cNvPr id="136" name="Google Shape;136;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20"/>
              <a:t>dsb uses empty droplet ADT expression to estimate noise. </a:t>
            </a:r>
            <a:endParaRPr sz="2520"/>
          </a:p>
        </p:txBody>
      </p:sp>
      <p:sp>
        <p:nvSpPr>
          <p:cNvPr id="137" name="Google Shape;137;p21"/>
          <p:cNvSpPr txBox="1"/>
          <p:nvPr>
            <p:ph idx="1" type="body"/>
          </p:nvPr>
        </p:nvSpPr>
        <p:spPr>
          <a:xfrm>
            <a:off x="4994100" y="1118150"/>
            <a:ext cx="3838200" cy="392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types of noise :</a:t>
            </a:r>
            <a:endParaRPr/>
          </a:p>
          <a:p>
            <a:pPr indent="-342900" lvl="0" marL="457200" rtl="0" algn="l">
              <a:spcBef>
                <a:spcPts val="1200"/>
              </a:spcBef>
              <a:spcAft>
                <a:spcPts val="0"/>
              </a:spcAft>
              <a:buSzPts val="1800"/>
              <a:buAutoNum type="arabicParenR"/>
            </a:pPr>
            <a:r>
              <a:rPr lang="en"/>
              <a:t>Protein-specific noise from ambient antibodies </a:t>
            </a:r>
            <a:endParaRPr/>
          </a:p>
          <a:p>
            <a:pPr indent="0" lvl="0" marL="0" rtl="0" algn="l">
              <a:spcBef>
                <a:spcPts val="1200"/>
              </a:spcBef>
              <a:spcAft>
                <a:spcPts val="0"/>
              </a:spcAft>
              <a:buNone/>
            </a:pPr>
            <a:r>
              <a:rPr lang="en"/>
              <a:t>Can be estimated from “</a:t>
            </a:r>
            <a:r>
              <a:rPr lang="en">
                <a:solidFill>
                  <a:srgbClr val="FF0000"/>
                </a:solidFill>
              </a:rPr>
              <a:t>emptydrop</a:t>
            </a:r>
            <a:r>
              <a:rPr lang="en"/>
              <a:t>” raw matrices. </a:t>
            </a:r>
            <a:endParaRPr/>
          </a:p>
          <a:p>
            <a:pPr indent="0" lvl="0" marL="0" rtl="0" algn="l">
              <a:spcBef>
                <a:spcPts val="1200"/>
              </a:spcBef>
              <a:spcAft>
                <a:spcPts val="1200"/>
              </a:spcAft>
              <a:buNone/>
            </a:pPr>
            <a:r>
              <a:t/>
            </a:r>
            <a:endParaRPr>
              <a:solidFill>
                <a:srgbClr val="FF0000"/>
              </a:solidFill>
            </a:endParaRPr>
          </a:p>
        </p:txBody>
      </p:sp>
      <p:pic>
        <p:nvPicPr>
          <p:cNvPr id="138" name="Google Shape;138;p21"/>
          <p:cNvPicPr preferRelativeResize="0"/>
          <p:nvPr/>
        </p:nvPicPr>
        <p:blipFill>
          <a:blip r:embed="rId4">
            <a:alphaModFix/>
          </a:blip>
          <a:stretch>
            <a:fillRect/>
          </a:stretch>
        </p:blipFill>
        <p:spPr>
          <a:xfrm>
            <a:off x="67350" y="3107475"/>
            <a:ext cx="4504650" cy="1931558"/>
          </a:xfrm>
          <a:prstGeom prst="rect">
            <a:avLst/>
          </a:prstGeom>
          <a:noFill/>
          <a:ln>
            <a:noFill/>
          </a:ln>
        </p:spPr>
      </p:pic>
      <p:pic>
        <p:nvPicPr>
          <p:cNvPr id="139" name="Google Shape;139;p21"/>
          <p:cNvPicPr preferRelativeResize="0"/>
          <p:nvPr/>
        </p:nvPicPr>
        <p:blipFill>
          <a:blip r:embed="rId5">
            <a:alphaModFix/>
          </a:blip>
          <a:stretch>
            <a:fillRect/>
          </a:stretch>
        </p:blipFill>
        <p:spPr>
          <a:xfrm>
            <a:off x="311700" y="1799700"/>
            <a:ext cx="1039526" cy="902025"/>
          </a:xfrm>
          <a:prstGeom prst="rect">
            <a:avLst/>
          </a:prstGeom>
          <a:noFill/>
          <a:ln>
            <a:noFill/>
          </a:ln>
        </p:spPr>
      </p:pic>
      <p:sp>
        <p:nvSpPr>
          <p:cNvPr id="140" name="Google Shape;140;p21"/>
          <p:cNvSpPr txBox="1"/>
          <p:nvPr/>
        </p:nvSpPr>
        <p:spPr>
          <a:xfrm>
            <a:off x="7623600" y="4865675"/>
            <a:ext cx="1520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Mule.et al, 2022</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